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3" r:id="rId27"/>
    <p:sldId id="284" r:id="rId28"/>
    <p:sldId id="286" r:id="rId29"/>
  </p:sldIdLst>
  <p:sldSz cx="9144000" cy="5143500" type="screen16x9"/>
  <p:notesSz cx="6858000" cy="9144000"/>
  <p:embeddedFontLst>
    <p:embeddedFont>
      <p:font typeface="Barlow" panose="00000500000000000000" pitchFamily="2" charset="0"/>
      <p:regular r:id="rId31"/>
      <p:bold r:id="rId32"/>
      <p:italic r:id="rId33"/>
      <p:boldItalic r:id="rId34"/>
    </p:embeddedFont>
    <p:embeddedFont>
      <p:font typeface="Barlow Condensed" panose="00000506000000000000" pitchFamily="2" charset="0"/>
      <p:regular r:id="rId35"/>
      <p:bold r:id="rId36"/>
      <p:italic r:id="rId37"/>
      <p:boldItalic r:id="rId38"/>
    </p:embeddedFont>
    <p:embeddedFont>
      <p:font typeface="Barlow Condensed SemiBold" panose="00000706000000000000" pitchFamily="2"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Montserrat" panose="00000500000000000000" pitchFamily="2" charset="0"/>
      <p:regular r:id="rId47"/>
      <p:bold r:id="rId48"/>
      <p:italic r:id="rId49"/>
      <p:boldItalic r:id="rId50"/>
    </p:embeddedFont>
    <p:embeddedFont>
      <p:font typeface="Raleway"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685C1F-4399-4A01-A3A5-5E36B73DF33F}">
  <a:tblStyle styleId="{7C685C1F-4399-4A01-A3A5-5E36B73DF33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b0aa8a782f_0_14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b0aa8a782f_0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i="1">
                <a:solidFill>
                  <a:schemeClr val="dk1"/>
                </a:solidFill>
                <a:latin typeface="Calibri"/>
                <a:ea typeface="Calibri"/>
                <a:cs typeface="Calibri"/>
                <a:sym typeface="Calibri"/>
              </a:rPr>
              <a:t>Note to Coordinators: Feel free to edit this text (and any other slides)! </a:t>
            </a:r>
            <a:r>
              <a:rPr lang="en" i="1">
                <a:solidFill>
                  <a:schemeClr val="dk1"/>
                </a:solidFill>
              </a:rPr>
              <a:t>All NHD logos are “fixed” and cannot be moved, but if you see an OHD logo it’s a placeholder for your to put your organization or affiliate logo once we’ve finalized the PPT and you make a copy. </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b0aa8a782f_0_1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b0aa8a782f_0_1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b0aa8a782f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b0aa8a782f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min.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Coordinators: Ask judges to look at one of their evaluation forms as you orient them.</a:t>
            </a: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 Side 1:</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Note the entry info at the top – always double check that you are marking the correct form for each entry.</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Historical Quality Criteria –</a:t>
            </a:r>
            <a:endParaRPr sz="1200">
              <a:solidFill>
                <a:srgbClr val="9900FF"/>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Not Evident – Check this when the criteria is impossible to evaluate because it is missing from the project.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Superior, Excellent, Good, Fair – For each of these, become familiar with the specific descriptor.</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Read from right to left</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Each level builds on the previous one</a:t>
            </a:r>
            <a:endParaRPr sz="1200">
              <a:solidFill>
                <a:schemeClr val="dk1"/>
              </a:solidFill>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Evaluate by marking the appropriate box, not based on the words “Superior, excellent, etc.”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Check the box(es) in each row as you evaluate each entry. For criteria with more than one descriptor, it is okay to check one box in a particular column and the other box in another column.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Comment Space – Use this space to elaborate on what you’ve checked above and provide constructive feedback and suggestions. It’s okay to spill over to the back.</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Again, please remember to evaluate the project based on the criteria and not the words of “superior …” </a:t>
            </a:r>
            <a:endParaRPr sz="1200">
              <a:solidFill>
                <a:schemeClr val="dk1"/>
              </a:solidFill>
              <a:latin typeface="Calibri"/>
              <a:ea typeface="Calibri"/>
              <a:cs typeface="Calibri"/>
              <a:sym typeface="Calibri"/>
            </a:endParaRPr>
          </a:p>
          <a:p>
            <a:pPr marL="457200" lvl="0" indent="0" algn="l" rtl="0">
              <a:lnSpc>
                <a:spcPct val="115000"/>
              </a:lnSpc>
              <a:spcBef>
                <a:spcPts val="0"/>
              </a:spcBef>
              <a:spcAft>
                <a:spcPts val="0"/>
              </a:spcAft>
              <a:buNone/>
            </a:pPr>
            <a:endParaRPr sz="1200">
              <a:solidFill>
                <a:srgbClr val="9900FF"/>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On Side 2:</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Clarity of Presentation Criteria – Ditto with the concepts from side 1.</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Rules Compliance – These are yes/no, meaning is the rule followed or not. Use the comment space to explain, as needed.</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Comment Space – Use this space to elaborate on what you’ve checked on this side – or general comments to help the student(s) understand why you are evaluating the entry as you are.</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fcee835a3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fcee835a3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Judges were still relying too heavily on the column headers, instead of the descriptors, to evaluate projects. To break with the old form, and remove value-laden language, we have revised the column headers to the following:</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i="1">
                <a:solidFill>
                  <a:schemeClr val="dk1"/>
                </a:solidFill>
                <a:latin typeface="Calibri"/>
                <a:ea typeface="Calibri"/>
                <a:cs typeface="Calibri"/>
                <a:sym typeface="Calibri"/>
              </a:rPr>
              <a:t>[Go to next slide to explain how Judges should pick the right descriptor.]</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0b678275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0b678275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Notice that the words that change between the descriptors for a specific criteria are the continuum words – consistently, mostly, etc.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highlight>
                <a:srgbClr val="FFFF00"/>
              </a:highlight>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b0aa8a782f_0_1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b0aa8a782f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HISTORICAL ARGUMENT includes multiple check boxes:</a:t>
            </a:r>
            <a:endParaRPr/>
          </a:p>
          <a:p>
            <a:pPr marL="457200" lvl="0" indent="-298450" algn="l" rtl="0">
              <a:spcBef>
                <a:spcPts val="0"/>
              </a:spcBef>
              <a:spcAft>
                <a:spcPts val="0"/>
              </a:spcAft>
              <a:buSzPts val="1100"/>
              <a:buChar char="●"/>
            </a:pPr>
            <a:r>
              <a:rPr lang="en"/>
              <a:t>Check the boxes that represent the </a:t>
            </a:r>
            <a:r>
              <a:rPr lang="en" u="sng"/>
              <a:t>evidence </a:t>
            </a:r>
            <a:r>
              <a:rPr lang="en"/>
              <a:t>in the project</a:t>
            </a:r>
            <a:endParaRPr/>
          </a:p>
          <a:p>
            <a:pPr marL="457200" lvl="0" indent="-298450" algn="l" rtl="0">
              <a:spcBef>
                <a:spcPts val="0"/>
              </a:spcBef>
              <a:spcAft>
                <a:spcPts val="0"/>
              </a:spcAft>
              <a:buSzPts val="1100"/>
              <a:buChar char="●"/>
            </a:pPr>
            <a:r>
              <a:rPr lang="en"/>
              <a:t>Checks do not need to be in the same column</a:t>
            </a:r>
            <a:endParaRPr/>
          </a:p>
          <a:p>
            <a:pPr marL="0" lvl="0" indent="0" algn="l" rtl="0">
              <a:spcBef>
                <a:spcPts val="0"/>
              </a:spcBef>
              <a:spcAft>
                <a:spcPts val="0"/>
              </a:spcAft>
              <a:buNone/>
            </a:pPr>
            <a:endParaRPr/>
          </a:p>
          <a:p>
            <a:pPr marL="0" lvl="0" indent="0" algn="l" rtl="0">
              <a:spcBef>
                <a:spcPts val="0"/>
              </a:spcBef>
              <a:spcAft>
                <a:spcPts val="0"/>
              </a:spcAft>
              <a:buNone/>
            </a:pPr>
            <a:r>
              <a:rPr lang="en"/>
              <a:t>Using the rubric, to move beyond the “Fair” box, the project needs to show evidence throughout  to prove their historical argument. </a:t>
            </a:r>
            <a:endParaRPr/>
          </a:p>
          <a:p>
            <a:pPr marL="457200" lvl="0" indent="-298450" algn="l" rtl="0">
              <a:spcBef>
                <a:spcPts val="0"/>
              </a:spcBef>
              <a:spcAft>
                <a:spcPts val="0"/>
              </a:spcAft>
              <a:buSzPts val="1100"/>
              <a:buChar char="●"/>
            </a:pPr>
            <a:r>
              <a:rPr lang="en"/>
              <a:t>If you only get dates and names, that would not go under “Superior”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004c6ea2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004c6ea2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Calibri"/>
                <a:ea typeface="Calibri"/>
                <a:cs typeface="Calibri"/>
                <a:sym typeface="Calibri"/>
              </a:rPr>
              <a:t>ANNUAL THEME</a:t>
            </a:r>
            <a:endParaRPr sz="1200">
              <a:solidFill>
                <a:schemeClr val="dk1"/>
              </a:solidFill>
              <a:latin typeface="Calibri"/>
              <a:ea typeface="Calibri"/>
              <a:cs typeface="Calibri"/>
              <a:sym typeface="Calibri"/>
            </a:endParaRPr>
          </a:p>
          <a:p>
            <a:pPr marL="174707" lvl="0" indent="-174707"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Key things to consider:</a:t>
            </a:r>
            <a:endParaRPr>
              <a:solidFill>
                <a:schemeClr val="dk1"/>
              </a:solidFill>
              <a:highlight>
                <a:schemeClr val="lt1"/>
              </a:highlight>
              <a:latin typeface="Calibri"/>
              <a:ea typeface="Calibri"/>
              <a:cs typeface="Calibri"/>
              <a:sym typeface="Calibri"/>
            </a:endParaRPr>
          </a:p>
          <a:p>
            <a:pPr marL="457200" lvl="1" indent="-88900" algn="l" rtl="0">
              <a:spcBef>
                <a:spcPts val="0"/>
              </a:spcBef>
              <a:spcAft>
                <a:spcPts val="0"/>
              </a:spcAft>
              <a:buClr>
                <a:schemeClr val="dk1"/>
              </a:buClr>
              <a:buSzPts val="1400"/>
              <a:buFont typeface="Calibri"/>
              <a:buChar char="•"/>
            </a:pPr>
            <a:r>
              <a:rPr lang="en">
                <a:solidFill>
                  <a:schemeClr val="dk1"/>
                </a:solidFill>
                <a:highlight>
                  <a:schemeClr val="lt1"/>
                </a:highlight>
                <a:latin typeface="Calibri"/>
                <a:ea typeface="Calibri"/>
                <a:cs typeface="Calibri"/>
                <a:sym typeface="Calibri"/>
              </a:rPr>
              <a:t>Goes beyond just using the words</a:t>
            </a:r>
            <a:endParaRPr>
              <a:solidFill>
                <a:schemeClr val="dk1"/>
              </a:solidFill>
              <a:highlight>
                <a:schemeClr val="lt1"/>
              </a:highlight>
              <a:latin typeface="Calibri"/>
              <a:ea typeface="Calibri"/>
              <a:cs typeface="Calibri"/>
              <a:sym typeface="Calibri"/>
            </a:endParaRPr>
          </a:p>
          <a:p>
            <a:pPr marL="457200" lvl="1" indent="-88900" algn="l" rtl="0">
              <a:spcBef>
                <a:spcPts val="0"/>
              </a:spcBef>
              <a:spcAft>
                <a:spcPts val="0"/>
              </a:spcAft>
              <a:buClr>
                <a:schemeClr val="dk1"/>
              </a:buClr>
              <a:buSzPts val="1400"/>
              <a:buFont typeface="Calibri"/>
              <a:buChar char="•"/>
            </a:pPr>
            <a:r>
              <a:rPr lang="en">
                <a:solidFill>
                  <a:schemeClr val="dk1"/>
                </a:solidFill>
                <a:highlight>
                  <a:schemeClr val="lt1"/>
                </a:highlight>
                <a:latin typeface="Calibri"/>
                <a:ea typeface="Calibri"/>
                <a:cs typeface="Calibri"/>
                <a:sym typeface="Calibri"/>
              </a:rPr>
              <a:t>Connecting to the fundamental ideas</a:t>
            </a:r>
            <a:endParaRPr>
              <a:solidFill>
                <a:schemeClr val="dk1"/>
              </a:solidFill>
              <a:highlight>
                <a:schemeClr val="lt1"/>
              </a:highlight>
              <a:latin typeface="Calibri"/>
              <a:ea typeface="Calibri"/>
              <a:cs typeface="Calibri"/>
              <a:sym typeface="Calibri"/>
            </a:endParaRPr>
          </a:p>
          <a:p>
            <a:pPr marL="457200" lvl="1" indent="-88900" algn="l" rtl="0">
              <a:spcBef>
                <a:spcPts val="0"/>
              </a:spcBef>
              <a:spcAft>
                <a:spcPts val="0"/>
              </a:spcAft>
              <a:buClr>
                <a:schemeClr val="dk1"/>
              </a:buClr>
              <a:buSzPts val="1400"/>
              <a:buFont typeface="Calibri"/>
              <a:buChar char="•"/>
            </a:pPr>
            <a:r>
              <a:rPr lang="en">
                <a:solidFill>
                  <a:schemeClr val="dk1"/>
                </a:solidFill>
                <a:highlight>
                  <a:schemeClr val="lt1"/>
                </a:highlight>
                <a:latin typeface="Calibri"/>
                <a:ea typeface="Calibri"/>
                <a:cs typeface="Calibri"/>
                <a:sym typeface="Calibri"/>
              </a:rPr>
              <a:t>Connection must be evident</a:t>
            </a:r>
            <a:endParaRPr>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a:solidFill>
                <a:schemeClr val="dk1"/>
              </a:solidFill>
              <a:highlight>
                <a:schemeClr val="lt1"/>
              </a:highlight>
              <a:latin typeface="Calibri"/>
              <a:ea typeface="Calibri"/>
              <a:cs typeface="Calibri"/>
              <a:sym typeface="Calibri"/>
            </a:endParaRPr>
          </a:p>
          <a:p>
            <a:pPr marL="174707" lvl="0" indent="-174707"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 What does it mean to be “clear and connected to the topic in the project and argument”? Then, what does it mean for the student to do so on the scale between consistently and minimal?</a:t>
            </a:r>
            <a:endParaRPr>
              <a:solidFill>
                <a:schemeClr val="dk1"/>
              </a:solidFill>
              <a:highlight>
                <a:schemeClr val="lt1"/>
              </a:highlight>
              <a:latin typeface="Calibri"/>
              <a:ea typeface="Calibri"/>
              <a:cs typeface="Calibri"/>
              <a:sym typeface="Calibri"/>
            </a:endParaRPr>
          </a:p>
          <a:p>
            <a:pPr marL="457200" lvl="1" indent="-698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b0aa8a782f_0_1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b0aa8a782f_0_1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WIDE RESEARCH</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to have a “variety of types of available sources”? Then, what does it mean for the student to do so on the scale between extensive and limited?</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Sources found on the Internet are perfectly fine IF they are credible.</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The Internet is not a type of source. It’s more akin to a library.</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Types = books, journals, diaries, letters, photos, videos, interviews (primary preferred), audio, etc.</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Secondary-source interviews are discouraged in the rule book. Students may still do them. For NHD, it’s better to include primary-source interviews and only consult secondary sources (e.g., historians) if they have a nuanced question about the person’s research, NOT to ask fact-based questions.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Consider that some topics will lend themselves to a wider variety of types of sources than others. For example: oral histories, photos, and newspapers simply do not exist for ancient history topics. For those, students might rely more heavily on art.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Some sources in the bib will be unavailable to judges because students were given access to the subscription at the library. This is great! Do not penalize them because you can’t check it. </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Remember that you are evaluating the work of student researchers, who this year may be relying more heavily on sources they can find on the internet. They cannot be expected to access collections available only by traveling a great distance.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004c6ea2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004c6ea25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PRIMARY SOURCES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for primary sources to “support the historical argument”? Then, what does it mean for the student to do so on the scale between consistently and not necessarily? The question is HOW are they using the primary sources.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Students sometimes confuse primary with secondary. Look to their annotations for how they used the sources. Sometimes students will include rationale for classifying a source as primary or secondary.</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Students should be using these to develop their topic. This is the evidence that should support their argument.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Focus on quality over quantity – not all topics lend themselves to the same amount of sources. For example – ancient vs. 20</a:t>
            </a:r>
            <a:r>
              <a:rPr lang="en" baseline="30000">
                <a:solidFill>
                  <a:schemeClr val="dk1"/>
                </a:solidFill>
                <a:latin typeface="Calibri"/>
                <a:ea typeface="Calibri"/>
                <a:cs typeface="Calibri"/>
                <a:sym typeface="Calibri"/>
              </a:rPr>
              <a:t>th</a:t>
            </a:r>
            <a:r>
              <a:rPr lang="en">
                <a:solidFill>
                  <a:schemeClr val="dk1"/>
                </a:solidFill>
                <a:latin typeface="Calibri"/>
                <a:ea typeface="Calibri"/>
                <a:cs typeface="Calibri"/>
                <a:sym typeface="Calibri"/>
              </a:rPr>
              <a:t> century US history.</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004c6ea2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d004c6ea2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HISTORICAL CONTEXT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to “make and analyze relevant connections to the topic’s time and place”? Then, what does it mean for the student to do so on the scale between consistently and limited? </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A student’s topic didn’t just appear out of nowhere.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Look for a framing of the topic in the context of before and after.</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How does the historical context connect to the topic?</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This is all about stage setting – does the student see how the topic fits into its historical surroundings?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Are they pointing out what is relevant to the topic’s time and place vs. what is simply interesting to them?</a:t>
            </a:r>
            <a:endParaRPr>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d004c6ea25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d004c6ea2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rPr>
              <a:t>MULTIPLE PERSPECTIVES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Let’s look at what this means and what students are told they must do.</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highlight>
                  <a:schemeClr val="lt1"/>
                </a:highlight>
              </a:rPr>
              <a:t>Descriptors:</a:t>
            </a:r>
            <a:endParaRPr sz="1200">
              <a:solidFill>
                <a:schemeClr val="dk1"/>
              </a:solidFill>
              <a:highlight>
                <a:schemeClr val="lt1"/>
              </a:highlight>
            </a:endParaRPr>
          </a:p>
          <a:p>
            <a:pPr marL="914400" lvl="1" indent="-304800" algn="l" rtl="0">
              <a:spcBef>
                <a:spcPts val="0"/>
              </a:spcBef>
              <a:spcAft>
                <a:spcPts val="0"/>
              </a:spcAft>
              <a:buClr>
                <a:schemeClr val="dk1"/>
              </a:buClr>
              <a:buSzPts val="1200"/>
              <a:buChar char="○"/>
            </a:pPr>
            <a:r>
              <a:rPr lang="en" sz="1200">
                <a:solidFill>
                  <a:schemeClr val="dk1"/>
                </a:solidFill>
                <a:highlight>
                  <a:schemeClr val="lt1"/>
                </a:highlight>
              </a:rPr>
              <a:t>What does it mean to include “varied perspectives throughout the project”? Then, what does it mean for the student to do so on the scale between consistently and limited? </a:t>
            </a:r>
            <a:endParaRPr sz="1200">
              <a:solidFill>
                <a:schemeClr val="dk1"/>
              </a:solidFill>
              <a:highlight>
                <a:schemeClr val="lt1"/>
              </a:highlight>
            </a:endParaRPr>
          </a:p>
          <a:p>
            <a:pPr marL="914400" lvl="1" indent="-304800" algn="l" rtl="0">
              <a:spcBef>
                <a:spcPts val="0"/>
              </a:spcBef>
              <a:spcAft>
                <a:spcPts val="0"/>
              </a:spcAft>
              <a:buClr>
                <a:schemeClr val="dk1"/>
              </a:buClr>
              <a:buSzPts val="1200"/>
              <a:buChar char="○"/>
            </a:pPr>
            <a:r>
              <a:rPr lang="en" sz="1200">
                <a:solidFill>
                  <a:schemeClr val="dk1"/>
                </a:solidFill>
                <a:highlight>
                  <a:schemeClr val="lt1"/>
                </a:highlight>
              </a:rPr>
              <a:t>Not evident = This element is not present in the project and thus cannot be evaluated.  An entry with a NOT EVIDENT criterion should NOT advance.</a:t>
            </a:r>
            <a:endParaRPr sz="1200">
              <a:solidFill>
                <a:schemeClr val="dk1"/>
              </a:solidFill>
              <a:highlight>
                <a:schemeClr val="lt1"/>
              </a:highlight>
            </a:endParaRPr>
          </a:p>
          <a:p>
            <a:pPr marL="457200" lvl="0" indent="-304800" algn="l" rtl="0">
              <a:spcBef>
                <a:spcPts val="0"/>
              </a:spcBef>
              <a:spcAft>
                <a:spcPts val="0"/>
              </a:spcAft>
              <a:buClr>
                <a:schemeClr val="dk1"/>
              </a:buClr>
              <a:buSzPts val="1200"/>
              <a:buChar char="●"/>
            </a:pPr>
            <a:r>
              <a:rPr lang="en" sz="1200">
                <a:solidFill>
                  <a:schemeClr val="dk1"/>
                </a:solidFill>
              </a:rPr>
              <a:t>This is all about the student developing a clear understanding of how the topic was viewed differently by different participants or observers.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To be clear, we’re looking for </a:t>
            </a:r>
            <a:r>
              <a:rPr lang="en" sz="1200" b="1">
                <a:solidFill>
                  <a:schemeClr val="dk1"/>
                </a:solidFill>
              </a:rPr>
              <a:t>differing points of view</a:t>
            </a:r>
            <a:r>
              <a:rPr lang="en" sz="1200">
                <a:solidFill>
                  <a:schemeClr val="dk1"/>
                </a:solidFill>
              </a:rPr>
              <a:t>, not necessarily several sources that agree 100% with each other.</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Multiple Perspectives - The students should examine and show more than one side of the story. To do that, look for the use of primary and secondary sources created by people with different viewpoints.</a:t>
            </a:r>
            <a:endParaRPr sz="1200">
              <a:solidFill>
                <a:schemeClr val="dk1"/>
              </a:solidFill>
            </a:endParaRPr>
          </a:p>
          <a:p>
            <a:pPr marL="914400" lvl="1" indent="-304800" algn="l" rtl="0">
              <a:spcBef>
                <a:spcPts val="0"/>
              </a:spcBef>
              <a:spcAft>
                <a:spcPts val="0"/>
              </a:spcAft>
              <a:buClr>
                <a:schemeClr val="dk1"/>
              </a:buClr>
              <a:buSzPts val="1200"/>
              <a:buChar char="○"/>
            </a:pPr>
            <a:r>
              <a:rPr lang="en" sz="1200">
                <a:solidFill>
                  <a:schemeClr val="dk1"/>
                </a:solidFill>
              </a:rPr>
              <a:t>Example: When studying a law, students should look at people who supported the law as well as those who opposed it. Try to understand why both sides believed the way they did.</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Reality of research during COVID - more online resources than normal. Use of a wide variety of both primary and secondary sources  will make the student's entry stronger. The number of sources is not as important as their quality.</a:t>
            </a:r>
            <a:endParaRPr sz="12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b0aa8a782f_0_15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b0aa8a782f_0_1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(30 sec.)</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Before we begin, we want to take this moment to THANK YOU for signing up to be a judge this year. As you know, this is not your typical contest year. Thank you for rising to the occasion to not only judge at our contests, but to do it virtually!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d004c6ea25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d004c6ea25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HISTORICAL ACCURACY</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Remember, you are not supposed to be content experts. Rather consider the following: </a:t>
            </a:r>
            <a:endParaRPr>
              <a:solidFill>
                <a:schemeClr val="dk1"/>
              </a:solidFill>
              <a:highlight>
                <a:schemeClr val="lt1"/>
              </a:highlight>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 b="1">
                <a:solidFill>
                  <a:schemeClr val="dk1"/>
                </a:solidFill>
                <a:highlight>
                  <a:schemeClr val="lt1"/>
                </a:highlight>
                <a:latin typeface="Calibri"/>
                <a:ea typeface="Calibri"/>
                <a:cs typeface="Calibri"/>
                <a:sym typeface="Calibri"/>
              </a:rPr>
              <a:t>Accurate</a:t>
            </a:r>
            <a:r>
              <a:rPr lang="en">
                <a:solidFill>
                  <a:schemeClr val="dk1"/>
                </a:solidFill>
                <a:highlight>
                  <a:schemeClr val="lt1"/>
                </a:highlight>
                <a:latin typeface="Calibri"/>
                <a:ea typeface="Calibri"/>
                <a:cs typeface="Calibri"/>
                <a:sym typeface="Calibri"/>
              </a:rPr>
              <a:t>: Free from mistakes in historical information</a:t>
            </a:r>
            <a:endParaRPr>
              <a:solidFill>
                <a:schemeClr val="dk1"/>
              </a:solidFill>
              <a:highlight>
                <a:schemeClr val="lt1"/>
              </a:highlight>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 b="1">
                <a:solidFill>
                  <a:schemeClr val="dk1"/>
                </a:solidFill>
                <a:highlight>
                  <a:schemeClr val="lt1"/>
                </a:highlight>
                <a:latin typeface="Calibri"/>
                <a:ea typeface="Calibri"/>
                <a:cs typeface="Calibri"/>
                <a:sym typeface="Calibri"/>
              </a:rPr>
              <a:t>Credible</a:t>
            </a:r>
            <a:r>
              <a:rPr lang="en">
                <a:solidFill>
                  <a:schemeClr val="dk1"/>
                </a:solidFill>
                <a:highlight>
                  <a:schemeClr val="lt1"/>
                </a:highlight>
                <a:latin typeface="Calibri"/>
                <a:ea typeface="Calibri"/>
                <a:cs typeface="Calibri"/>
                <a:sym typeface="Calibri"/>
              </a:rPr>
              <a:t>: The information is reasonable to believe.</a:t>
            </a:r>
            <a:endParaRPr>
              <a:solidFill>
                <a:schemeClr val="dk1"/>
              </a:solidFill>
              <a:highlight>
                <a:schemeClr val="lt1"/>
              </a:highlight>
              <a:latin typeface="Calibri"/>
              <a:ea typeface="Calibri"/>
              <a:cs typeface="Calibri"/>
              <a:sym typeface="Calibri"/>
            </a:endParaRPr>
          </a:p>
          <a:p>
            <a:pPr marL="914400" lvl="1" indent="-317500" algn="l" rtl="0">
              <a:spcBef>
                <a:spcPts val="0"/>
              </a:spcBef>
              <a:spcAft>
                <a:spcPts val="0"/>
              </a:spcAft>
              <a:buClr>
                <a:schemeClr val="dk1"/>
              </a:buClr>
              <a:buSzPts val="1400"/>
              <a:buFont typeface="Calibri"/>
              <a:buChar char="○"/>
            </a:pPr>
            <a:r>
              <a:rPr lang="en" b="1">
                <a:solidFill>
                  <a:schemeClr val="dk1"/>
                </a:solidFill>
                <a:highlight>
                  <a:schemeClr val="lt1"/>
                </a:highlight>
                <a:latin typeface="Calibri"/>
                <a:ea typeface="Calibri"/>
                <a:cs typeface="Calibri"/>
                <a:sym typeface="Calibri"/>
              </a:rPr>
              <a:t>Without Critical Omissions</a:t>
            </a:r>
            <a:r>
              <a:rPr lang="en">
                <a:solidFill>
                  <a:schemeClr val="dk1"/>
                </a:solidFill>
                <a:highlight>
                  <a:schemeClr val="lt1"/>
                </a:highlight>
                <a:latin typeface="Calibri"/>
                <a:ea typeface="Calibri"/>
                <a:cs typeface="Calibri"/>
                <a:sym typeface="Calibri"/>
              </a:rPr>
              <a:t>: Includes all information needed for a complete understanding</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for historical information to be “accurate, credible, and without critical omissions”? Then, what does it mean for the student to do so on the scale between consistently and limited? </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004c6ea25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004c6ea25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SIGNIFICANCE IN HISTORY</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for the impact of the topic to be “analyzed in the conclusion”? Then, what does it mean for the student to do so on the scale between consistently and mentioned? </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How is this different from historical context? </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This is all about impact – So what? Why is this topic memorable or relevant? The legacy - does the student wrap it up?</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Context is about causes and stage-setting.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b0aa8a782f_0_16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b0aa8a782f_0_16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It’s important to note that this moved to the “Clarity of Presentation - 20%” Criteria. </a:t>
            </a:r>
            <a:endParaRPr i="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latin typeface="Calibri"/>
                <a:ea typeface="Calibri"/>
                <a:cs typeface="Calibri"/>
                <a:sym typeface="Calibri"/>
              </a:rPr>
              <a:t>STUDENT VOICE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Let’s look at what this means and what students are told they must 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Descriptors:</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What does it mean for student analysis to be “clear and balanced between their own words/ideas and supporting evidence”? Then, what does it mean for the student to do so on the scale between consistently and limited? </a:t>
            </a:r>
            <a:endParaRPr>
              <a:solidFill>
                <a:schemeClr val="dk1"/>
              </a:solidFill>
              <a:highlight>
                <a:schemeClr val="lt1"/>
              </a:highlight>
              <a:latin typeface="Calibri"/>
              <a:ea typeface="Calibri"/>
              <a:cs typeface="Calibri"/>
              <a:sym typeface="Calibri"/>
            </a:endParaRPr>
          </a:p>
          <a:p>
            <a:pPr marL="914400" lvl="1"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Not evident = This element is not present in the project and thus cannot be evaluated.  An entry with a NOT EVIDENT criterion should NOT advance.</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Students sometimes tend to rely on their sources to speak for them. For example, they’ll cover an exhibit or a website in quotes, perhaps as a way to get around the word limit. But, by doing that, we don’t know what the students think or what conclusions they have drawn. In particular, students tend to use quotes from secondary sources to explain the conclusion.</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latin typeface="Calibri"/>
                <a:ea typeface="Calibri"/>
                <a:cs typeface="Calibri"/>
                <a:sym typeface="Calibri"/>
              </a:rPr>
              <a:t>This gives us a way to address this problem and encourage students to take greater ownership of their projects.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A reliance on the ideas of others shows up in the annotated bibliography but can also be seen in the project itself. Consider the images and audio used in a documentary or the words used in a performance. Do you hear or see the student’s analysis or is that coming from quotes or secondary interviews?</a:t>
            </a:r>
            <a:endParaRPr>
              <a:solidFill>
                <a:schemeClr val="dk1"/>
              </a:solidFill>
              <a:highlight>
                <a:schemeClr val="lt1"/>
              </a:highlight>
              <a:latin typeface="Calibri"/>
              <a:ea typeface="Calibri"/>
              <a:cs typeface="Calibri"/>
              <a:sym typeface="Calibri"/>
            </a:endParaRPr>
          </a:p>
          <a:p>
            <a:pPr marL="457200" lvl="0" indent="-298450" algn="l" rtl="0">
              <a:spcBef>
                <a:spcPts val="0"/>
              </a:spcBef>
              <a:spcAft>
                <a:spcPts val="0"/>
              </a:spcAft>
              <a:buClr>
                <a:schemeClr val="dk1"/>
              </a:buClr>
              <a:buSzPts val="1100"/>
              <a:buChar char="●"/>
            </a:pPr>
            <a:r>
              <a:rPr lang="en">
                <a:solidFill>
                  <a:schemeClr val="dk1"/>
                </a:solidFill>
                <a:highlight>
                  <a:schemeClr val="lt1"/>
                </a:highlight>
                <a:latin typeface="Calibri"/>
                <a:ea typeface="Calibri"/>
                <a:cs typeface="Calibri"/>
                <a:sym typeface="Calibri"/>
              </a:rPr>
              <a:t>In exhibits, websites, and papers, look at the use of quotes. Who’s doing the analytical work?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a9611a900e_8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a9611a900e_8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Now, this is not the end all be all. These are potential examples of how student voice may be missing. The key here is to see the students analyze their sources and materials.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Supporting evidence, such as quoted material from primary or secondary sources, should support and enhance, not overwhelm the student's work.</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If you see any of these, include them in your judge comments and help the students understand the importance of analyzing quoted materials, etc.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a9611a900e_8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a9611a900e_8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1 min.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This is a great approach to interacting with </a:t>
            </a:r>
            <a:r>
              <a:rPr lang="en" sz="1200" u="sng">
                <a:solidFill>
                  <a:schemeClr val="dk1"/>
                </a:solidFill>
                <a:latin typeface="Calibri"/>
                <a:ea typeface="Calibri"/>
                <a:cs typeface="Calibri"/>
                <a:sym typeface="Calibri"/>
              </a:rPr>
              <a:t>every</a:t>
            </a:r>
            <a:r>
              <a:rPr lang="en" sz="1200">
                <a:solidFill>
                  <a:schemeClr val="dk1"/>
                </a:solidFill>
                <a:latin typeface="Calibri"/>
                <a:ea typeface="Calibri"/>
                <a:cs typeface="Calibri"/>
                <a:sym typeface="Calibri"/>
              </a:rPr>
              <a:t> entry and student/ group of students.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It IS okay to make notes about the entries as you go. Just be sure put those in the “Personal Notes” section on the evaluation forms. Alternatively, use the blank sheets of paper or word doc, being careful to associate the entry number so you can keep track.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Remember, you should be evaluating each project individually. At this stage, judges should NOT be making comparisons between projects (that comes in the ranking).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b0bebf3a4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b0bebf3a4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Calibri"/>
                <a:ea typeface="Calibri"/>
                <a:cs typeface="Calibri"/>
                <a:sym typeface="Calibri"/>
              </a:rPr>
              <a:t>So let’s talk about how you write a good comments for students!</a:t>
            </a:r>
            <a:endParaRPr sz="120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latin typeface="Calibri"/>
              <a:ea typeface="Calibri"/>
              <a:cs typeface="Calibri"/>
              <a:sym typeface="Calibri"/>
            </a:endParaRPr>
          </a:p>
          <a:p>
            <a:pPr marL="0" lvl="0" indent="0" algn="l" rtl="0">
              <a:lnSpc>
                <a:spcPct val="115000"/>
              </a:lnSpc>
              <a:spcBef>
                <a:spcPts val="0"/>
              </a:spcBef>
              <a:spcAft>
                <a:spcPts val="0"/>
              </a:spcAft>
              <a:buNone/>
            </a:pPr>
            <a:r>
              <a:rPr lang="en" sz="1200">
                <a:latin typeface="Calibri"/>
                <a:ea typeface="Calibri"/>
                <a:cs typeface="Calibri"/>
                <a:sym typeface="Calibri"/>
              </a:rPr>
              <a:t>Try to include at least </a:t>
            </a:r>
            <a:r>
              <a:rPr lang="en" sz="1200" b="1">
                <a:latin typeface="Calibri"/>
                <a:ea typeface="Calibri"/>
                <a:cs typeface="Calibri"/>
                <a:sym typeface="Calibri"/>
              </a:rPr>
              <a:t>2 or 3 in-depth comments - you have to write 500 characters minimum. </a:t>
            </a:r>
            <a:endParaRPr sz="1200">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latin typeface="Calibri"/>
                <a:ea typeface="Calibri"/>
                <a:cs typeface="Calibri"/>
                <a:sym typeface="Calibri"/>
              </a:rPr>
              <a:t>Expect quality, but remember that you are evaluating the work of young students who are just beginning to learn historical research, project development and presentation techniques. </a:t>
            </a:r>
            <a:endParaRPr sz="1200">
              <a:latin typeface="Calibri"/>
              <a:ea typeface="Calibri"/>
              <a:cs typeface="Calibri"/>
              <a:sym typeface="Calibri"/>
            </a:endParaRPr>
          </a:p>
          <a:p>
            <a:pPr marL="457200" lvl="0" indent="-304800" algn="l" rtl="0">
              <a:lnSpc>
                <a:spcPct val="115000"/>
              </a:lnSpc>
              <a:spcBef>
                <a:spcPts val="0"/>
              </a:spcBef>
              <a:spcAft>
                <a:spcPts val="0"/>
              </a:spcAft>
              <a:buSzPts val="1200"/>
              <a:buFont typeface="Calibri"/>
              <a:buChar char="●"/>
            </a:pPr>
            <a:r>
              <a:rPr lang="en" sz="1200">
                <a:latin typeface="Calibri"/>
                <a:ea typeface="Calibri"/>
                <a:cs typeface="Calibri"/>
                <a:sym typeface="Calibri"/>
              </a:rPr>
              <a:t>The very best, the very worst and every entry in between deserve ample comments. The students have worked literally hundreds of hours researching their topics and creating their projects. Make it worth it to them! This is a little different in the virtual environment. </a:t>
            </a:r>
            <a:endParaRPr sz="1200">
              <a:solidFill>
                <a:schemeClr val="dk2"/>
              </a:solidFill>
              <a:latin typeface="Calibri"/>
              <a:ea typeface="Calibri"/>
              <a:cs typeface="Calibri"/>
              <a:sym typeface="Calibri"/>
            </a:endParaRPr>
          </a:p>
          <a:p>
            <a:pPr marL="0" lvl="0" indent="0" algn="l" rtl="0">
              <a:lnSpc>
                <a:spcPct val="115000"/>
              </a:lnSpc>
              <a:spcBef>
                <a:spcPts val="1600"/>
              </a:spcBef>
              <a:spcAft>
                <a:spcPts val="0"/>
              </a:spcAft>
              <a:buClr>
                <a:schemeClr val="dk1"/>
              </a:buClr>
              <a:buSzPts val="1100"/>
              <a:buFont typeface="Arial"/>
              <a:buNone/>
            </a:pPr>
            <a:r>
              <a:rPr lang="en" sz="1200" b="1">
                <a:latin typeface="Calibri"/>
                <a:ea typeface="Calibri"/>
                <a:cs typeface="Calibri"/>
                <a:sym typeface="Calibri"/>
              </a:rPr>
              <a:t>Remember – the students have taken on a lot during this pandemic. Please make this a positive experience for them, including during and after the contest. </a:t>
            </a:r>
            <a:endParaRPr sz="1200" b="1">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b0aa8a782f_0_1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b0aa8a782f_0_16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Title Page </a:t>
            </a:r>
            <a:r>
              <a:rPr lang="en" sz="1200">
                <a:solidFill>
                  <a:schemeClr val="dk1"/>
                </a:solidFill>
                <a:latin typeface="Calibri"/>
                <a:ea typeface="Calibri"/>
                <a:cs typeface="Calibri"/>
                <a:sym typeface="Calibri"/>
              </a:rPr>
              <a:t>– should include the following: title of entry, student names, contest division (youth, junior or senior) and category entered (individual/group paper, exhibit, documentary, performance, or website), and applicable word count(s). See the rule book for more information.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Mention that the websites have a “homepage” and this is where you will see this information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Process Paper </a:t>
            </a:r>
            <a:r>
              <a:rPr lang="en" sz="1200">
                <a:solidFill>
                  <a:schemeClr val="dk1"/>
                </a:solidFill>
                <a:latin typeface="Calibri"/>
                <a:ea typeface="Calibri"/>
                <a:cs typeface="Calibri"/>
                <a:sym typeface="Calibri"/>
              </a:rPr>
              <a:t>– 500 words or fewer discussing how student conducted their research and created the entry. It should include four sections: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How did you choose your topic and how does it relate to the annual theme;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How did you conduct your research</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How did you create your project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What is your historical argument</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In what ways is your topic significant in history</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Grammar and spelling is important, but more important is that they have addressed each of the five questions posed to them.</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Annotated Bibliography </a:t>
            </a:r>
            <a:r>
              <a:rPr lang="en" sz="1200">
                <a:solidFill>
                  <a:schemeClr val="dk1"/>
                </a:solidFill>
                <a:latin typeface="Calibri"/>
                <a:ea typeface="Calibri"/>
                <a:cs typeface="Calibri"/>
                <a:sym typeface="Calibri"/>
              </a:rPr>
              <a:t>– list of primary and secondary sources used in the development of the student’s entry. Each source annotation should be no longer than 3 sentences and must include the following:</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Citations should either be in Chicago or MLA</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Evaluate bibliographies based on the strength of their sources, the breadth of their research, appropriateness to the topic, and a student's ability to investigate the sources.</a:t>
            </a:r>
            <a:endParaRPr sz="1200">
              <a:solidFill>
                <a:schemeClr val="dk1"/>
              </a:solidFill>
              <a:latin typeface="Calibri"/>
              <a:ea typeface="Calibri"/>
              <a:cs typeface="Calibri"/>
              <a:sym typeface="Calibri"/>
            </a:endParaRPr>
          </a:p>
          <a:p>
            <a:pPr marL="1371600" lvl="1"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Thicker does not equate to better.  Quality matters more than quantity. Depending on the topic, source availability varies.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Does it show both primary and secondary sources?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Annotated bibliographies are directly related to the criteria of historical quality - they show the extent and value of a student’s sources. They are critical and must be reviewed.</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0b678275ba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0b678275ba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This is a really important distinction when using this evaluation form. </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Do NOT adjust the checkboxes or comments on an entry’s form based on the other entries in the room.  </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Rank the entries after you’ve reviewed and completed evals for each entry. </a:t>
            </a:r>
            <a:endParaRPr sz="12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Char char="●"/>
            </a:pPr>
            <a:r>
              <a:rPr lang="en" sz="1200">
                <a:solidFill>
                  <a:schemeClr val="dk1"/>
                </a:solidFill>
                <a:latin typeface="Calibri"/>
                <a:ea typeface="Calibri"/>
                <a:cs typeface="Calibri"/>
                <a:sym typeface="Calibri"/>
              </a:rPr>
              <a:t>Consider a marathon. An individual runner’s time is true no matter how well other competitors do. Then, that runner is ranked in the overall race, which depends completely on how well the other competitors rank.</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Coordinators: Please do not use the word “scoring.” It is easy to use it as a substitute for evaluating, but it can be very misleading to judges. Some will already think the rubric lends itself well to assigning points to the descriptors and totalling up a numerical score. We DO NOT want them to do that. </a:t>
            </a:r>
            <a:endParaRPr sz="1200" b="1">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b0aa8a782f_0_1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b0aa8a782f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i="1">
                <a:solidFill>
                  <a:schemeClr val="dk1"/>
                </a:solidFill>
                <a:latin typeface="Calibri"/>
                <a:ea typeface="Calibri"/>
                <a:cs typeface="Calibri"/>
                <a:sym typeface="Calibri"/>
              </a:rPr>
              <a:t>Coordinators:</a:t>
            </a:r>
            <a:endParaRPr sz="1200" b="1"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i="1">
                <a:solidFill>
                  <a:schemeClr val="dk1"/>
                </a:solidFill>
                <a:latin typeface="Calibri"/>
                <a:ea typeface="Calibri"/>
                <a:cs typeface="Calibri"/>
                <a:sym typeface="Calibri"/>
              </a:rPr>
              <a:t>If judges feel that none of the entries in a category should advance to the next level of competition, please honor their decision. This is not going to be popular but you do not have to advance the entries simply because they are there. This most likely will happen in categories with only one or two entries. Those students will expect that they are advancing by default, but consider that doing so is awarding a prize. It undermines the integrity of the program to advance entries that the judges determine to not be of sufficient quality. Consider giving these entries “honorable mention” or not just skipping over that category during the ceremony.</a:t>
            </a: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 </a:t>
            </a: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i="1">
                <a:solidFill>
                  <a:schemeClr val="dk1"/>
                </a:solidFill>
                <a:latin typeface="Calibri"/>
                <a:ea typeface="Calibri"/>
                <a:cs typeface="Calibri"/>
                <a:sym typeface="Calibri"/>
              </a:rPr>
              <a:t>If you have questions or concerns about this, please ask your affiliate coordinator or the national office before the contest.</a:t>
            </a:r>
            <a:endParaRPr sz="1200" i="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0aa8a782f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0aa8a782f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b0aa8a782f_0_1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b0aa8a782f_0_1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0aa8a782f_0_1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0aa8a782f_0_15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1 min.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To provide a focus for student research and topic selection, the  NHD contest has an annual theme.</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It is big and broad on purpose to give students a lot of leeway.</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Students may choose any topic.</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There is </a:t>
            </a:r>
            <a:r>
              <a:rPr lang="en" sz="1200" u="sng">
                <a:solidFill>
                  <a:schemeClr val="dk1"/>
                </a:solidFill>
                <a:latin typeface="Calibri"/>
                <a:ea typeface="Calibri"/>
                <a:cs typeface="Calibri"/>
                <a:sym typeface="Calibri"/>
              </a:rPr>
              <a:t>NO</a:t>
            </a:r>
            <a:r>
              <a:rPr lang="en" sz="1200">
                <a:solidFill>
                  <a:schemeClr val="dk1"/>
                </a:solidFill>
                <a:latin typeface="Calibri"/>
                <a:ea typeface="Calibri"/>
                <a:cs typeface="Calibri"/>
                <a:sym typeface="Calibri"/>
              </a:rPr>
              <a:t> rule that prohibits topics more recent than x number of years.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Their task is to justify how their topic fits the annual theme and demonstrates historical significance. It is difficult to demonstrate historical perspective for very recent topics that are still unfolding. If historians have not written about it and provided historical perspective, it’s likely not a good idea for an NHD project.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Coordinators:</a:t>
            </a:r>
            <a:endParaRPr sz="1200"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i="1">
                <a:solidFill>
                  <a:schemeClr val="dk1"/>
                </a:solidFill>
                <a:latin typeface="Calibri"/>
                <a:ea typeface="Calibri"/>
                <a:cs typeface="Calibri"/>
                <a:sym typeface="Calibri"/>
              </a:rPr>
              <a:t>Consider saying something about the myth that topics must be x number of years old, which is NOT true. Explain that students may truly choose any topic, but they must prove that it fits the theme and is significant in history. However, this significance does not have to have a direct connection “to present day”. </a:t>
            </a:r>
            <a:endParaRPr sz="1200">
              <a:solidFill>
                <a:srgbClr val="FF0000"/>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b="1" i="1">
                <a:solidFill>
                  <a:schemeClr val="dk1"/>
                </a:solidFill>
                <a:latin typeface="Calibri"/>
                <a:ea typeface="Calibri"/>
                <a:cs typeface="Calibri"/>
                <a:sym typeface="Calibri"/>
              </a:rPr>
              <a:t>It is not the judges job to decide whether to project fits the theme, but whether the student convincingly connected their topic to the theme through their work.</a:t>
            </a:r>
            <a:endParaRPr sz="1200" b="1"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 sz="1200" i="1">
                <a:solidFill>
                  <a:schemeClr val="dk1"/>
                </a:solidFill>
                <a:latin typeface="Calibri"/>
                <a:ea typeface="Calibri"/>
                <a:cs typeface="Calibri"/>
                <a:sym typeface="Calibri"/>
              </a:rPr>
              <a:t>Consider explaining here that they will likely see topics that they personally like, dislike, are really excited about, and are tired of seeing. </a:t>
            </a:r>
            <a:r>
              <a:rPr lang="en" sz="1200" i="1" u="sng">
                <a:solidFill>
                  <a:schemeClr val="dk1"/>
                </a:solidFill>
                <a:latin typeface="Calibri"/>
                <a:ea typeface="Calibri"/>
                <a:cs typeface="Calibri"/>
                <a:sym typeface="Calibri"/>
              </a:rPr>
              <a:t>NONE</a:t>
            </a:r>
            <a:r>
              <a:rPr lang="en" sz="1200" i="1">
                <a:solidFill>
                  <a:schemeClr val="dk1"/>
                </a:solidFill>
                <a:latin typeface="Calibri"/>
                <a:ea typeface="Calibri"/>
                <a:cs typeface="Calibri"/>
                <a:sym typeface="Calibri"/>
              </a:rPr>
              <a:t> of those feelings should get in the way of their evaluation of the project. They MUST diligently check themselves for bias and consciously work to overcome it. </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b0aa8a782f_0_1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b0aa8a782f_0_1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Be the Encourager, Inquirer, Novelists, and Team Player:</a:t>
            </a:r>
            <a:endParaRPr sz="1200" b="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 Encourager - Gets them excited about the experience and the conversation</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 Inquirer - Good and open ended questions; non-personal</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 Novelist - Write the best comments in depth</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 Team Player - Wants every judge to have a role and contribute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Be Aware of Bias:</a:t>
            </a:r>
            <a:endParaRPr sz="1200" b="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Everyone has things they are more interested in, and know more about. Make sure your show an equal amount of interest in each project, and take the students seriously. </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Here are some ways bias can show up in NHD: </a:t>
            </a:r>
            <a:endParaRPr sz="1200">
              <a:solidFill>
                <a:schemeClr val="dk1"/>
              </a:solidFill>
              <a:latin typeface="Calibri"/>
              <a:ea typeface="Calibri"/>
              <a:cs typeface="Calibri"/>
              <a:sym typeface="Calibri"/>
            </a:endParaRPr>
          </a:p>
          <a:p>
            <a:pPr marL="9144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Non-traditional history topics – ex. Pop music, sports, fashion</a:t>
            </a:r>
            <a:endParaRPr sz="1200">
              <a:solidFill>
                <a:schemeClr val="dk1"/>
              </a:solidFill>
              <a:latin typeface="Calibri"/>
              <a:ea typeface="Calibri"/>
              <a:cs typeface="Calibri"/>
              <a:sym typeface="Calibri"/>
            </a:endParaRPr>
          </a:p>
          <a:p>
            <a:pPr marL="9144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Oral sources – Cultural traditions and stories handed down over generations</a:t>
            </a:r>
            <a:endParaRPr sz="1200">
              <a:solidFill>
                <a:schemeClr val="dk1"/>
              </a:solidFill>
              <a:latin typeface="Calibri"/>
              <a:ea typeface="Calibri"/>
              <a:cs typeface="Calibri"/>
              <a:sym typeface="Calibri"/>
            </a:endParaRPr>
          </a:p>
          <a:p>
            <a:pPr marL="9144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Resonant topics – those you absolutely love or feel passionate about one way or the other. Consider whether a topic triggers you.</a:t>
            </a:r>
            <a:endParaRPr sz="1200">
              <a:solidFill>
                <a:schemeClr val="dk1"/>
              </a:solidFill>
              <a:latin typeface="Calibri"/>
              <a:ea typeface="Calibri"/>
              <a:cs typeface="Calibri"/>
              <a:sym typeface="Calibri"/>
            </a:endParaRPr>
          </a:p>
          <a:p>
            <a:pPr marL="9144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Political – A topic that touches on the realm of politics – either directly or indirectly; perhaps there is a strong connection to current events</a:t>
            </a:r>
            <a:endParaRPr sz="1200">
              <a:solidFill>
                <a:schemeClr val="dk1"/>
              </a:solidFill>
              <a:latin typeface="Calibri"/>
              <a:ea typeface="Calibri"/>
              <a:cs typeface="Calibri"/>
              <a:sym typeface="Calibri"/>
            </a:endParaRPr>
          </a:p>
          <a:p>
            <a:pPr marL="914400" lvl="0" indent="-304800" algn="l" rtl="0">
              <a:lnSpc>
                <a:spcPct val="115000"/>
              </a:lnSpc>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Cultural differences – ex. Students from a culture other than yours who may not make eye contact or shake hands.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Provide constructive comments:</a:t>
            </a:r>
            <a:endParaRPr sz="1200" b="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At the end of the day, you want the students to understand why you evaluated their work the way you did. The evaluation form is your tool.</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Students will review your evaluations very carefully as they try to understand why you did or did not advance their entry.  Help them by checking boxes in the same range and writing clear, unambiguous and constructive comments.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Work as a Team:</a:t>
            </a:r>
            <a:endParaRPr sz="1200" b="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Goal is to achieve consensus</a:t>
            </a:r>
            <a:endParaRPr sz="120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 role of the captain is to collect paperwork and ensure it gets to the NHD staff – they are not the boss or ruler of the group.</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0aa8a782f_0_1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b0aa8a782f_0_1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Approx. 1 min</a:t>
            </a:r>
            <a:endParaRPr/>
          </a:p>
          <a:p>
            <a:pPr marL="0" lvl="0" indent="0" algn="l" rtl="0">
              <a:spcBef>
                <a:spcPts val="0"/>
              </a:spcBef>
              <a:spcAft>
                <a:spcPts val="0"/>
              </a:spcAft>
              <a:buNone/>
            </a:pPr>
            <a:endParaRPr/>
          </a:p>
          <a:p>
            <a:pPr marL="0" lvl="0" indent="0" algn="l" rtl="0">
              <a:spcBef>
                <a:spcPts val="0"/>
              </a:spcBef>
              <a:spcAft>
                <a:spcPts val="0"/>
              </a:spcAft>
              <a:buNone/>
            </a:pPr>
            <a:r>
              <a:rPr lang="en" i="1"/>
              <a:t>Brief reminder that there is a NEW contest rule book! Emphasize the importance of paying attention to this presentation - even if you are a seasoned judge.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b0aa8a782f_0_1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b0aa8a782f_0_1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2-3 min.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The MOST important is historical quality, and relation to the theme.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Do NOT get hung up on clarity of presentation errors that can be fixed. Typos, glue smears, improper formatting, etc. can all be corrected before the next level. We’ll talk more about this shortly.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latin typeface="Calibri"/>
                <a:ea typeface="Calibri"/>
                <a:cs typeface="Calibri"/>
                <a:sym typeface="Calibri"/>
              </a:rPr>
              <a:t>This slide will be designed to display in sections. Once the PPT is finalized, hit the spacebar or arrow keys to display all of the information.</a:t>
            </a:r>
            <a:endParaRPr sz="1200" i="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b0aa8a782f_0_16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b0aa8a782f_0_16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Judges this is VERY IMPORTANT! - Please do not use the word “disqualification” in reference to anything other than the four violations that lead to disqualification. This is confusing to students, teachers and parents.  Disqualified means removal from the competition.</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i="1">
                <a:solidFill>
                  <a:schemeClr val="dk1"/>
                </a:solidFill>
                <a:latin typeface="Calibri"/>
                <a:ea typeface="Calibri"/>
                <a:cs typeface="Calibri"/>
                <a:sym typeface="Calibri"/>
              </a:rPr>
              <a:t>Consider mentioning the handout version of this to accompany this slide.</a:t>
            </a:r>
            <a:endParaRPr sz="1200"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i="1">
                <a:solidFill>
                  <a:schemeClr val="dk1"/>
                </a:solidFill>
                <a:latin typeface="Calibri"/>
                <a:ea typeface="Calibri"/>
                <a:cs typeface="Calibri"/>
                <a:sym typeface="Calibri"/>
              </a:rPr>
              <a:t>Stress the procedural part of this process. Judges must bring concerns to your attention. As coordinator, YOU have the responsibility of verifying the accuracy of these accusations and notifying the teacher and students of the decision.</a:t>
            </a:r>
            <a:endParaRPr sz="1200" i="1">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SzPts val="1200"/>
              <a:buChar char="●"/>
            </a:pPr>
            <a:r>
              <a:rPr lang="en" sz="1200" i="1">
                <a:solidFill>
                  <a:srgbClr val="FF0000"/>
                </a:solidFill>
                <a:latin typeface="Calibri"/>
                <a:ea typeface="Calibri"/>
                <a:cs typeface="Calibri"/>
                <a:sym typeface="Calibri"/>
              </a:rPr>
              <a:t>Consider telling judges flat-out to not use the word “Disqualification” in interviews with students or written comments. Even if you suspect a disqualifiable offences, let the Coordinator handle it.</a:t>
            </a:r>
            <a:endParaRPr sz="1200" i="1">
              <a:solidFill>
                <a:srgbClr val="FF0000"/>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Char char="●"/>
            </a:pPr>
            <a:r>
              <a:rPr lang="en" sz="1200" i="1">
                <a:solidFill>
                  <a:schemeClr val="dk1"/>
                </a:solidFill>
                <a:latin typeface="Calibri"/>
                <a:ea typeface="Calibri"/>
                <a:cs typeface="Calibri"/>
                <a:sym typeface="Calibri"/>
              </a:rPr>
              <a:t>Feel free to substitute “NHD staff” with your name.</a:t>
            </a:r>
            <a:endParaRPr sz="1200" i="1">
              <a:solidFill>
                <a:schemeClr val="dk1"/>
              </a:solidFill>
              <a:latin typeface="Calibri"/>
              <a:ea typeface="Calibri"/>
              <a:cs typeface="Calibri"/>
              <a:sym typeface="Calibri"/>
            </a:endParaRPr>
          </a:p>
          <a:p>
            <a:pPr marL="0" lvl="0" indent="0" algn="l" rtl="0">
              <a:spcBef>
                <a:spcPts val="0"/>
              </a:spcBef>
              <a:spcAft>
                <a:spcPts val="0"/>
              </a:spcAft>
              <a:buNone/>
            </a:pP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0" y="1844775"/>
            <a:ext cx="8520600" cy="981300"/>
          </a:xfrm>
          <a:prstGeom prst="rect">
            <a:avLst/>
          </a:prstGeom>
        </p:spPr>
        <p:txBody>
          <a:bodyPr spcFirstLastPara="1" wrap="square" lIns="91425" tIns="91425" rIns="91425" bIns="91425" anchor="b" anchorCtr="0">
            <a:noAutofit/>
          </a:bodyPr>
          <a:lstStyle>
            <a:lvl1pPr lvl="0" algn="ctr">
              <a:spcBef>
                <a:spcPts val="0"/>
              </a:spcBef>
              <a:spcAft>
                <a:spcPts val="0"/>
              </a:spcAft>
              <a:buSzPts val="50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1162650" y="3189400"/>
            <a:ext cx="68187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4071849" y="4219250"/>
            <a:ext cx="1000313" cy="837575"/>
          </a:xfrm>
          <a:prstGeom prst="rect">
            <a:avLst/>
          </a:prstGeom>
          <a:noFill/>
          <a:ln>
            <a:noFill/>
          </a:ln>
        </p:spPr>
      </p:pic>
      <p:cxnSp>
        <p:nvCxnSpPr>
          <p:cNvPr id="14" name="Google Shape;14;p2"/>
          <p:cNvCxnSpPr/>
          <p:nvPr/>
        </p:nvCxnSpPr>
        <p:spPr>
          <a:xfrm>
            <a:off x="454175" y="2952150"/>
            <a:ext cx="8311500" cy="0"/>
          </a:xfrm>
          <a:prstGeom prst="straightConnector1">
            <a:avLst/>
          </a:prstGeom>
          <a:noFill/>
          <a:ln w="76200" cap="flat" cmpd="sng">
            <a:solidFill>
              <a:srgbClr val="107094"/>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ONLY_1">
  <p:cSld name="TITLE_ONLY_1">
    <p:spTree>
      <p:nvGrpSpPr>
        <p:cNvPr id="1" name="Shape 57"/>
        <p:cNvGrpSpPr/>
        <p:nvPr/>
      </p:nvGrpSpPr>
      <p:grpSpPr>
        <a:xfrm>
          <a:off x="0" y="0"/>
          <a:ext cx="0" cy="0"/>
          <a:chOff x="0" y="0"/>
          <a:chExt cx="0" cy="0"/>
        </a:xfrm>
      </p:grpSpPr>
      <p:sp>
        <p:nvSpPr>
          <p:cNvPr id="58" name="Google Shape;58;p11"/>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1"/>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61" name="Google Shape;61;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241400"/>
            <a:ext cx="9144000" cy="2660700"/>
          </a:xfrm>
          <a:prstGeom prst="rect">
            <a:avLst/>
          </a:prstGeom>
          <a:solidFill>
            <a:srgbClr val="107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5000"/>
              <a:buFont typeface="Barlow Condensed SemiBold"/>
              <a:buNone/>
              <a:defRPr sz="5000">
                <a:solidFill>
                  <a:schemeClr val="lt1"/>
                </a:solidFill>
                <a:latin typeface="Barlow Condensed SemiBold"/>
                <a:ea typeface="Barlow Condensed SemiBold"/>
                <a:cs typeface="Barlow Condensed SemiBold"/>
                <a:sym typeface="Barlow Condensed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3"/>
          <p:cNvPicPr preferRelativeResize="0"/>
          <p:nvPr/>
        </p:nvPicPr>
        <p:blipFill>
          <a:blip r:embed="rId2">
            <a:alphaModFix/>
          </a:blip>
          <a:stretch>
            <a:fillRect/>
          </a:stretch>
        </p:blipFill>
        <p:spPr>
          <a:xfrm>
            <a:off x="4297650" y="4631738"/>
            <a:ext cx="548700" cy="45658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45450" y="-151400"/>
            <a:ext cx="9234900" cy="10599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Font typeface="Barlow Condensed SemiBold"/>
              <a:buNone/>
              <a:defRPr sz="3000">
                <a:solidFill>
                  <a:schemeClr val="lt1"/>
                </a:solidFill>
                <a:latin typeface="Barlow Condensed SemiBold"/>
                <a:ea typeface="Barlow Condensed SemiBold"/>
                <a:cs typeface="Barlow Condensed SemiBold"/>
                <a:sym typeface="Barlow Condensed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4"/>
          <p:cNvSpPr txBox="1">
            <a:spLocks noGrp="1"/>
          </p:cNvSpPr>
          <p:nvPr>
            <p:ph type="body" idx="1"/>
          </p:nvPr>
        </p:nvSpPr>
        <p:spPr>
          <a:xfrm>
            <a:off x="31155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Barlow"/>
              <a:buChar char="●"/>
              <a:defRPr>
                <a:latin typeface="Barlow"/>
                <a:ea typeface="Barlow"/>
                <a:cs typeface="Barlow"/>
                <a:sym typeface="Barlow"/>
              </a:defRPr>
            </a:lvl1pPr>
            <a:lvl2pPr marL="914400" lvl="1" indent="-317500">
              <a:spcBef>
                <a:spcPts val="1600"/>
              </a:spcBef>
              <a:spcAft>
                <a:spcPts val="0"/>
              </a:spcAft>
              <a:buSzPts val="1400"/>
              <a:buFont typeface="Barlow"/>
              <a:buChar char="○"/>
              <a:defRPr>
                <a:latin typeface="Barlow"/>
                <a:ea typeface="Barlow"/>
                <a:cs typeface="Barlow"/>
                <a:sym typeface="Barlow"/>
              </a:defRPr>
            </a:lvl2pPr>
            <a:lvl3pPr marL="1371600" lvl="2" indent="-317500">
              <a:spcBef>
                <a:spcPts val="1600"/>
              </a:spcBef>
              <a:spcAft>
                <a:spcPts val="0"/>
              </a:spcAft>
              <a:buSzPts val="1400"/>
              <a:buFont typeface="Barlow"/>
              <a:buChar char="■"/>
              <a:defRPr>
                <a:latin typeface="Barlow"/>
                <a:ea typeface="Barlow"/>
                <a:cs typeface="Barlow"/>
                <a:sym typeface="Barlow"/>
              </a:defRPr>
            </a:lvl3pPr>
            <a:lvl4pPr marL="1828800" lvl="3" indent="-317500">
              <a:spcBef>
                <a:spcPts val="1600"/>
              </a:spcBef>
              <a:spcAft>
                <a:spcPts val="0"/>
              </a:spcAft>
              <a:buSzPts val="1400"/>
              <a:buFont typeface="Barlow"/>
              <a:buChar char="●"/>
              <a:defRPr>
                <a:latin typeface="Barlow"/>
                <a:ea typeface="Barlow"/>
                <a:cs typeface="Barlow"/>
                <a:sym typeface="Barlow"/>
              </a:defRPr>
            </a:lvl4pPr>
            <a:lvl5pPr marL="2286000" lvl="4" indent="-317500">
              <a:spcBef>
                <a:spcPts val="1600"/>
              </a:spcBef>
              <a:spcAft>
                <a:spcPts val="0"/>
              </a:spcAft>
              <a:buSzPts val="1400"/>
              <a:buFont typeface="Barlow"/>
              <a:buChar char="○"/>
              <a:defRPr>
                <a:latin typeface="Barlow"/>
                <a:ea typeface="Barlow"/>
                <a:cs typeface="Barlow"/>
                <a:sym typeface="Barlow"/>
              </a:defRPr>
            </a:lvl5pPr>
            <a:lvl6pPr marL="2743200" lvl="5" indent="-317500">
              <a:spcBef>
                <a:spcPts val="1600"/>
              </a:spcBef>
              <a:spcAft>
                <a:spcPts val="0"/>
              </a:spcAft>
              <a:buSzPts val="1400"/>
              <a:buFont typeface="Barlow"/>
              <a:buChar char="■"/>
              <a:defRPr>
                <a:latin typeface="Barlow"/>
                <a:ea typeface="Barlow"/>
                <a:cs typeface="Barlow"/>
                <a:sym typeface="Barlow"/>
              </a:defRPr>
            </a:lvl6pPr>
            <a:lvl7pPr marL="3200400" lvl="6" indent="-317500">
              <a:spcBef>
                <a:spcPts val="1600"/>
              </a:spcBef>
              <a:spcAft>
                <a:spcPts val="0"/>
              </a:spcAft>
              <a:buSzPts val="1400"/>
              <a:buFont typeface="Barlow"/>
              <a:buChar char="●"/>
              <a:defRPr>
                <a:latin typeface="Barlow"/>
                <a:ea typeface="Barlow"/>
                <a:cs typeface="Barlow"/>
                <a:sym typeface="Barlow"/>
              </a:defRPr>
            </a:lvl7pPr>
            <a:lvl8pPr marL="3657600" lvl="7" indent="-317500">
              <a:spcBef>
                <a:spcPts val="1600"/>
              </a:spcBef>
              <a:spcAft>
                <a:spcPts val="0"/>
              </a:spcAft>
              <a:buSzPts val="1400"/>
              <a:buFont typeface="Barlow"/>
              <a:buChar char="○"/>
              <a:defRPr>
                <a:latin typeface="Barlow"/>
                <a:ea typeface="Barlow"/>
                <a:cs typeface="Barlow"/>
                <a:sym typeface="Barlow"/>
              </a:defRPr>
            </a:lvl8pPr>
            <a:lvl9pPr marL="4114800" lvl="8" indent="-317500">
              <a:spcBef>
                <a:spcPts val="1600"/>
              </a:spcBef>
              <a:spcAft>
                <a:spcPts val="1600"/>
              </a:spcAft>
              <a:buSzPts val="1400"/>
              <a:buFont typeface="Barlow"/>
              <a:buChar char="■"/>
              <a:defRPr>
                <a:latin typeface="Barlow"/>
                <a:ea typeface="Barlow"/>
                <a:cs typeface="Barlow"/>
                <a:sym typeface="Barlow"/>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4"/>
          <p:cNvPicPr preferRelativeResize="0"/>
          <p:nvPr/>
        </p:nvPicPr>
        <p:blipFill>
          <a:blip r:embed="rId2">
            <a:alphaModFix/>
          </a:blip>
          <a:stretch>
            <a:fillRect/>
          </a:stretch>
        </p:blipFill>
        <p:spPr>
          <a:xfrm>
            <a:off x="4297650" y="4631738"/>
            <a:ext cx="548700" cy="45658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5"/>
          <p:cNvPicPr preferRelativeResize="0"/>
          <p:nvPr/>
        </p:nvPicPr>
        <p:blipFill>
          <a:blip r:embed="rId2">
            <a:alphaModFix/>
          </a:blip>
          <a:stretch>
            <a:fillRect/>
          </a:stretch>
        </p:blipFill>
        <p:spPr>
          <a:xfrm>
            <a:off x="4297650" y="4631738"/>
            <a:ext cx="548700" cy="456583"/>
          </a:xfrm>
          <a:prstGeom prst="rect">
            <a:avLst/>
          </a:prstGeom>
          <a:noFill/>
          <a:ln>
            <a:noFill/>
          </a:ln>
        </p:spPr>
      </p:pic>
      <p:sp>
        <p:nvSpPr>
          <p:cNvPr id="30" name="Google Shape;30;p5"/>
          <p:cNvSpPr/>
          <p:nvPr/>
        </p:nvSpPr>
        <p:spPr>
          <a:xfrm>
            <a:off x="-45450" y="-151400"/>
            <a:ext cx="9234900" cy="10599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5"/>
          <p:cNvSpPr txBox="1">
            <a:spLocks noGrp="1"/>
          </p:cNvSpPr>
          <p:nvPr>
            <p:ph type="body" idx="1"/>
          </p:nvPr>
        </p:nvSpPr>
        <p:spPr>
          <a:xfrm>
            <a:off x="175450" y="7600"/>
            <a:ext cx="6630900" cy="741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419100">
              <a:spcBef>
                <a:spcPts val="0"/>
              </a:spcBef>
              <a:spcAft>
                <a:spcPts val="0"/>
              </a:spcAft>
              <a:buClr>
                <a:schemeClr val="lt1"/>
              </a:buClr>
              <a:buSzPts val="3000"/>
              <a:buFont typeface="Barlow Condensed SemiBold"/>
              <a:buChar char="●"/>
              <a:defRPr sz="3000">
                <a:solidFill>
                  <a:schemeClr val="lt1"/>
                </a:solidFill>
                <a:latin typeface="Barlow Condensed SemiBold"/>
                <a:ea typeface="Barlow Condensed SemiBold"/>
                <a:cs typeface="Barlow Condensed SemiBold"/>
                <a:sym typeface="Barlow Condensed SemiBold"/>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2" name="Google Shape;32;p5"/>
          <p:cNvSpPr txBox="1">
            <a:spLocks noGrp="1"/>
          </p:cNvSpPr>
          <p:nvPr>
            <p:ph type="body" idx="2"/>
          </p:nvPr>
        </p:nvSpPr>
        <p:spPr>
          <a:xfrm>
            <a:off x="363350" y="1271675"/>
            <a:ext cx="3678900" cy="3678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81000">
              <a:spcBef>
                <a:spcPts val="0"/>
              </a:spcBef>
              <a:spcAft>
                <a:spcPts val="0"/>
              </a:spcAft>
              <a:buSzPts val="2400"/>
              <a:buFont typeface="Barlow"/>
              <a:buChar char="●"/>
              <a:defRPr sz="2400">
                <a:latin typeface="Barlow"/>
                <a:ea typeface="Barlow"/>
                <a:cs typeface="Barlow"/>
                <a:sym typeface="Barlow"/>
              </a:defRPr>
            </a:lvl1pPr>
            <a:lvl2pPr marL="914400" lvl="1" indent="-381000">
              <a:spcBef>
                <a:spcPts val="1600"/>
              </a:spcBef>
              <a:spcAft>
                <a:spcPts val="0"/>
              </a:spcAft>
              <a:buSzPts val="2400"/>
              <a:buFont typeface="Barlow"/>
              <a:buChar char="○"/>
              <a:defRPr sz="2400">
                <a:latin typeface="Barlow"/>
                <a:ea typeface="Barlow"/>
                <a:cs typeface="Barlow"/>
                <a:sym typeface="Barlow"/>
              </a:defRPr>
            </a:lvl2pPr>
            <a:lvl3pPr marL="1371600" lvl="2" indent="-381000">
              <a:spcBef>
                <a:spcPts val="1600"/>
              </a:spcBef>
              <a:spcAft>
                <a:spcPts val="0"/>
              </a:spcAft>
              <a:buSzPts val="2400"/>
              <a:buFont typeface="Barlow"/>
              <a:buChar char="■"/>
              <a:defRPr sz="2400">
                <a:latin typeface="Barlow"/>
                <a:ea typeface="Barlow"/>
                <a:cs typeface="Barlow"/>
                <a:sym typeface="Barlow"/>
              </a:defRPr>
            </a:lvl3pPr>
            <a:lvl4pPr marL="1828800" lvl="3" indent="-381000">
              <a:spcBef>
                <a:spcPts val="1600"/>
              </a:spcBef>
              <a:spcAft>
                <a:spcPts val="0"/>
              </a:spcAft>
              <a:buSzPts val="2400"/>
              <a:buFont typeface="Barlow"/>
              <a:buChar char="●"/>
              <a:defRPr sz="2400">
                <a:latin typeface="Barlow"/>
                <a:ea typeface="Barlow"/>
                <a:cs typeface="Barlow"/>
                <a:sym typeface="Barlow"/>
              </a:defRPr>
            </a:lvl4pPr>
            <a:lvl5pPr marL="2286000" lvl="4" indent="-381000">
              <a:spcBef>
                <a:spcPts val="1600"/>
              </a:spcBef>
              <a:spcAft>
                <a:spcPts val="0"/>
              </a:spcAft>
              <a:buSzPts val="2400"/>
              <a:buFont typeface="Barlow"/>
              <a:buChar char="○"/>
              <a:defRPr sz="2400">
                <a:latin typeface="Barlow"/>
                <a:ea typeface="Barlow"/>
                <a:cs typeface="Barlow"/>
                <a:sym typeface="Barlow"/>
              </a:defRPr>
            </a:lvl5pPr>
            <a:lvl6pPr marL="2743200" lvl="5" indent="-381000">
              <a:spcBef>
                <a:spcPts val="1600"/>
              </a:spcBef>
              <a:spcAft>
                <a:spcPts val="0"/>
              </a:spcAft>
              <a:buSzPts val="2400"/>
              <a:buFont typeface="Barlow"/>
              <a:buChar char="■"/>
              <a:defRPr sz="2400">
                <a:latin typeface="Barlow"/>
                <a:ea typeface="Barlow"/>
                <a:cs typeface="Barlow"/>
                <a:sym typeface="Barlow"/>
              </a:defRPr>
            </a:lvl6pPr>
            <a:lvl7pPr marL="3200400" lvl="6" indent="-381000">
              <a:spcBef>
                <a:spcPts val="1600"/>
              </a:spcBef>
              <a:spcAft>
                <a:spcPts val="0"/>
              </a:spcAft>
              <a:buSzPts val="2400"/>
              <a:buFont typeface="Barlow"/>
              <a:buChar char="●"/>
              <a:defRPr sz="2400">
                <a:latin typeface="Barlow"/>
                <a:ea typeface="Barlow"/>
                <a:cs typeface="Barlow"/>
                <a:sym typeface="Barlow"/>
              </a:defRPr>
            </a:lvl7pPr>
            <a:lvl8pPr marL="3657600" lvl="7" indent="-381000">
              <a:spcBef>
                <a:spcPts val="1600"/>
              </a:spcBef>
              <a:spcAft>
                <a:spcPts val="0"/>
              </a:spcAft>
              <a:buSzPts val="2400"/>
              <a:buFont typeface="Barlow"/>
              <a:buChar char="○"/>
              <a:defRPr sz="2400">
                <a:latin typeface="Barlow"/>
                <a:ea typeface="Barlow"/>
                <a:cs typeface="Barlow"/>
                <a:sym typeface="Barlow"/>
              </a:defRPr>
            </a:lvl8pPr>
            <a:lvl9pPr marL="4114800" lvl="8" indent="-381000">
              <a:spcBef>
                <a:spcPts val="1600"/>
              </a:spcBef>
              <a:spcAft>
                <a:spcPts val="1600"/>
              </a:spcAft>
              <a:buSzPts val="2400"/>
              <a:buFont typeface="Barlow"/>
              <a:buChar char="■"/>
              <a:defRPr sz="2400">
                <a:latin typeface="Barlow"/>
                <a:ea typeface="Barlow"/>
                <a:cs typeface="Barlow"/>
                <a:sym typeface="Barlow"/>
              </a:defRPr>
            </a:lvl9pPr>
          </a:lstStyle>
          <a:p>
            <a:endParaRPr/>
          </a:p>
        </p:txBody>
      </p:sp>
      <p:sp>
        <p:nvSpPr>
          <p:cNvPr id="33" name="Google Shape;33;p5"/>
          <p:cNvSpPr txBox="1">
            <a:spLocks noGrp="1"/>
          </p:cNvSpPr>
          <p:nvPr>
            <p:ph type="body" idx="3"/>
          </p:nvPr>
        </p:nvSpPr>
        <p:spPr>
          <a:xfrm>
            <a:off x="4951500" y="1377925"/>
            <a:ext cx="3678900" cy="3678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381000" rtl="0">
              <a:spcBef>
                <a:spcPts val="0"/>
              </a:spcBef>
              <a:spcAft>
                <a:spcPts val="0"/>
              </a:spcAft>
              <a:buSzPts val="2400"/>
              <a:buFont typeface="Barlow"/>
              <a:buChar char="●"/>
              <a:defRPr sz="2400">
                <a:latin typeface="Barlow"/>
                <a:ea typeface="Barlow"/>
                <a:cs typeface="Barlow"/>
                <a:sym typeface="Barlow"/>
              </a:defRPr>
            </a:lvl1pPr>
            <a:lvl2pPr marL="914400" lvl="1" indent="-381000" rtl="0">
              <a:spcBef>
                <a:spcPts val="1600"/>
              </a:spcBef>
              <a:spcAft>
                <a:spcPts val="0"/>
              </a:spcAft>
              <a:buSzPts val="2400"/>
              <a:buFont typeface="Barlow"/>
              <a:buChar char="○"/>
              <a:defRPr sz="2400">
                <a:latin typeface="Barlow"/>
                <a:ea typeface="Barlow"/>
                <a:cs typeface="Barlow"/>
                <a:sym typeface="Barlow"/>
              </a:defRPr>
            </a:lvl2pPr>
            <a:lvl3pPr marL="1371600" lvl="2" indent="-381000" rtl="0">
              <a:spcBef>
                <a:spcPts val="1600"/>
              </a:spcBef>
              <a:spcAft>
                <a:spcPts val="0"/>
              </a:spcAft>
              <a:buSzPts val="2400"/>
              <a:buFont typeface="Barlow"/>
              <a:buChar char="■"/>
              <a:defRPr sz="2400">
                <a:latin typeface="Barlow"/>
                <a:ea typeface="Barlow"/>
                <a:cs typeface="Barlow"/>
                <a:sym typeface="Barlow"/>
              </a:defRPr>
            </a:lvl3pPr>
            <a:lvl4pPr marL="1828800" lvl="3" indent="-381000" rtl="0">
              <a:spcBef>
                <a:spcPts val="1600"/>
              </a:spcBef>
              <a:spcAft>
                <a:spcPts val="0"/>
              </a:spcAft>
              <a:buSzPts val="2400"/>
              <a:buFont typeface="Barlow"/>
              <a:buChar char="●"/>
              <a:defRPr sz="2400">
                <a:latin typeface="Barlow"/>
                <a:ea typeface="Barlow"/>
                <a:cs typeface="Barlow"/>
                <a:sym typeface="Barlow"/>
              </a:defRPr>
            </a:lvl4pPr>
            <a:lvl5pPr marL="2286000" lvl="4" indent="-381000" rtl="0">
              <a:spcBef>
                <a:spcPts val="1600"/>
              </a:spcBef>
              <a:spcAft>
                <a:spcPts val="0"/>
              </a:spcAft>
              <a:buSzPts val="2400"/>
              <a:buFont typeface="Barlow"/>
              <a:buChar char="○"/>
              <a:defRPr sz="2400">
                <a:latin typeface="Barlow"/>
                <a:ea typeface="Barlow"/>
                <a:cs typeface="Barlow"/>
                <a:sym typeface="Barlow"/>
              </a:defRPr>
            </a:lvl5pPr>
            <a:lvl6pPr marL="2743200" lvl="5" indent="-381000" rtl="0">
              <a:spcBef>
                <a:spcPts val="1600"/>
              </a:spcBef>
              <a:spcAft>
                <a:spcPts val="0"/>
              </a:spcAft>
              <a:buSzPts val="2400"/>
              <a:buFont typeface="Barlow"/>
              <a:buChar char="■"/>
              <a:defRPr sz="2400">
                <a:latin typeface="Barlow"/>
                <a:ea typeface="Barlow"/>
                <a:cs typeface="Barlow"/>
                <a:sym typeface="Barlow"/>
              </a:defRPr>
            </a:lvl6pPr>
            <a:lvl7pPr marL="3200400" lvl="6" indent="-381000" rtl="0">
              <a:spcBef>
                <a:spcPts val="1600"/>
              </a:spcBef>
              <a:spcAft>
                <a:spcPts val="0"/>
              </a:spcAft>
              <a:buSzPts val="2400"/>
              <a:buFont typeface="Barlow"/>
              <a:buChar char="●"/>
              <a:defRPr sz="2400">
                <a:latin typeface="Barlow"/>
                <a:ea typeface="Barlow"/>
                <a:cs typeface="Barlow"/>
                <a:sym typeface="Barlow"/>
              </a:defRPr>
            </a:lvl7pPr>
            <a:lvl8pPr marL="3657600" lvl="7" indent="-381000" rtl="0">
              <a:spcBef>
                <a:spcPts val="1600"/>
              </a:spcBef>
              <a:spcAft>
                <a:spcPts val="0"/>
              </a:spcAft>
              <a:buSzPts val="2400"/>
              <a:buFont typeface="Barlow"/>
              <a:buChar char="○"/>
              <a:defRPr sz="2400">
                <a:latin typeface="Barlow"/>
                <a:ea typeface="Barlow"/>
                <a:cs typeface="Barlow"/>
                <a:sym typeface="Barlow"/>
              </a:defRPr>
            </a:lvl8pPr>
            <a:lvl9pPr marL="4114800" lvl="8" indent="-381000" rtl="0">
              <a:spcBef>
                <a:spcPts val="1600"/>
              </a:spcBef>
              <a:spcAft>
                <a:spcPts val="1600"/>
              </a:spcAft>
              <a:buSzPts val="2400"/>
              <a:buFont typeface="Barlow"/>
              <a:buChar char="■"/>
              <a:defRPr sz="2400">
                <a:latin typeface="Barlow"/>
                <a:ea typeface="Barlow"/>
                <a:cs typeface="Barlow"/>
                <a:sym typeface="Barlow"/>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6" name="Google Shape;36;p6"/>
          <p:cNvPicPr preferRelativeResize="0"/>
          <p:nvPr/>
        </p:nvPicPr>
        <p:blipFill>
          <a:blip r:embed="rId2">
            <a:alphaModFix/>
          </a:blip>
          <a:stretch>
            <a:fillRect/>
          </a:stretch>
        </p:blipFill>
        <p:spPr>
          <a:xfrm>
            <a:off x="4297650" y="4631738"/>
            <a:ext cx="548700" cy="456583"/>
          </a:xfrm>
          <a:prstGeom prst="rect">
            <a:avLst/>
          </a:prstGeom>
          <a:noFill/>
          <a:ln>
            <a:noFill/>
          </a:ln>
        </p:spPr>
      </p:pic>
      <p:sp>
        <p:nvSpPr>
          <p:cNvPr id="37" name="Google Shape;37;p6"/>
          <p:cNvSpPr/>
          <p:nvPr/>
        </p:nvSpPr>
        <p:spPr>
          <a:xfrm>
            <a:off x="-45450" y="-151400"/>
            <a:ext cx="9234900" cy="10599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6"/>
          <p:cNvSpPr txBox="1">
            <a:spLocks noGrp="1"/>
          </p:cNvSpPr>
          <p:nvPr>
            <p:ph type="body" idx="1"/>
          </p:nvPr>
        </p:nvSpPr>
        <p:spPr>
          <a:xfrm>
            <a:off x="175450" y="7600"/>
            <a:ext cx="6630900" cy="7419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marL="457200" lvl="0" indent="-419100" rtl="0">
              <a:spcBef>
                <a:spcPts val="0"/>
              </a:spcBef>
              <a:spcAft>
                <a:spcPts val="0"/>
              </a:spcAft>
              <a:buClr>
                <a:schemeClr val="lt1"/>
              </a:buClr>
              <a:buSzPts val="3000"/>
              <a:buFont typeface="Barlow Condensed SemiBold"/>
              <a:buChar char="●"/>
              <a:defRPr sz="3000">
                <a:solidFill>
                  <a:schemeClr val="lt1"/>
                </a:solidFill>
                <a:latin typeface="Barlow Condensed SemiBold"/>
                <a:ea typeface="Barlow Condensed SemiBold"/>
                <a:cs typeface="Barlow Condensed SemiBold"/>
                <a:sym typeface="Barlow Condensed SemiBold"/>
              </a:defRPr>
            </a:lvl1pPr>
            <a:lvl2pPr marL="914400" lvl="1"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2pPr>
            <a:lvl3pPr marL="1371600" lvl="2"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3pPr>
            <a:lvl4pPr marL="1828800" lvl="3"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4pPr>
            <a:lvl5pPr marL="2286000" lvl="4"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5pPr>
            <a:lvl6pPr marL="2743200" lvl="5"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6pPr>
            <a:lvl7pPr marL="3200400" lvl="6"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7pPr>
            <a:lvl8pPr marL="3657600" lvl="7" indent="-317500" rtl="0">
              <a:spcBef>
                <a:spcPts val="1600"/>
              </a:spcBef>
              <a:spcAft>
                <a:spcPts val="0"/>
              </a:spcAft>
              <a:buSzPts val="1400"/>
              <a:buFont typeface="Barlow Condensed"/>
              <a:buChar char="○"/>
              <a:defRPr>
                <a:latin typeface="Barlow Condensed"/>
                <a:ea typeface="Barlow Condensed"/>
                <a:cs typeface="Barlow Condensed"/>
                <a:sym typeface="Barlow Condensed"/>
              </a:defRPr>
            </a:lvl8pPr>
            <a:lvl9pPr marL="4114800" lvl="8" indent="-317500" rtl="0">
              <a:spcBef>
                <a:spcPts val="1600"/>
              </a:spcBef>
              <a:spcAft>
                <a:spcPts val="1600"/>
              </a:spcAft>
              <a:buSzPts val="1400"/>
              <a:buFont typeface="Barlow Condensed"/>
              <a:buChar char="■"/>
              <a:defRPr>
                <a:latin typeface="Barlow Condensed"/>
                <a:ea typeface="Barlow Condensed"/>
                <a:cs typeface="Barlow Condensed"/>
                <a:sym typeface="Barlow Condensed"/>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7"/>
          <p:cNvSpPr/>
          <p:nvPr/>
        </p:nvSpPr>
        <p:spPr>
          <a:xfrm>
            <a:off x="4572000" y="-125"/>
            <a:ext cx="4572000" cy="5143500"/>
          </a:xfrm>
          <a:prstGeom prst="rect">
            <a:avLst/>
          </a:prstGeom>
          <a:solidFill>
            <a:srgbClr val="1070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7"/>
          <p:cNvSpPr txBox="1">
            <a:spLocks noGrp="1"/>
          </p:cNvSpPr>
          <p:nvPr>
            <p:ph type="body" idx="2"/>
          </p:nvPr>
        </p:nvSpPr>
        <p:spPr>
          <a:xfrm>
            <a:off x="4939500" y="724075"/>
            <a:ext cx="3837000" cy="36951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lvl1pPr marL="457200" lvl="0" indent="-387350">
              <a:spcBef>
                <a:spcPts val="0"/>
              </a:spcBef>
              <a:spcAft>
                <a:spcPts val="0"/>
              </a:spcAft>
              <a:buSzPts val="2500"/>
              <a:buFont typeface="Barlow"/>
              <a:buChar char="●"/>
              <a:defRPr sz="2500">
                <a:latin typeface="Barlow"/>
                <a:ea typeface="Barlow"/>
                <a:cs typeface="Barlow"/>
                <a:sym typeface="Barlow"/>
              </a:defRPr>
            </a:lvl1pPr>
            <a:lvl2pPr marL="914400" lvl="1" indent="-387350">
              <a:spcBef>
                <a:spcPts val="1600"/>
              </a:spcBef>
              <a:spcAft>
                <a:spcPts val="0"/>
              </a:spcAft>
              <a:buSzPts val="2500"/>
              <a:buFont typeface="Barlow"/>
              <a:buChar char="○"/>
              <a:defRPr sz="2500">
                <a:latin typeface="Barlow"/>
                <a:ea typeface="Barlow"/>
                <a:cs typeface="Barlow"/>
                <a:sym typeface="Barlow"/>
              </a:defRPr>
            </a:lvl2pPr>
            <a:lvl3pPr marL="1371600" lvl="2" indent="-387350">
              <a:spcBef>
                <a:spcPts val="1600"/>
              </a:spcBef>
              <a:spcAft>
                <a:spcPts val="0"/>
              </a:spcAft>
              <a:buSzPts val="2500"/>
              <a:buFont typeface="Barlow"/>
              <a:buChar char="■"/>
              <a:defRPr sz="2500">
                <a:latin typeface="Barlow"/>
                <a:ea typeface="Barlow"/>
                <a:cs typeface="Barlow"/>
                <a:sym typeface="Barlow"/>
              </a:defRPr>
            </a:lvl3pPr>
            <a:lvl4pPr marL="1828800" lvl="3" indent="-387350">
              <a:spcBef>
                <a:spcPts val="1600"/>
              </a:spcBef>
              <a:spcAft>
                <a:spcPts val="0"/>
              </a:spcAft>
              <a:buSzPts val="2500"/>
              <a:buFont typeface="Barlow"/>
              <a:buChar char="●"/>
              <a:defRPr sz="2500">
                <a:latin typeface="Barlow"/>
                <a:ea typeface="Barlow"/>
                <a:cs typeface="Barlow"/>
                <a:sym typeface="Barlow"/>
              </a:defRPr>
            </a:lvl4pPr>
            <a:lvl5pPr marL="2286000" lvl="4" indent="-387350">
              <a:spcBef>
                <a:spcPts val="1600"/>
              </a:spcBef>
              <a:spcAft>
                <a:spcPts val="0"/>
              </a:spcAft>
              <a:buSzPts val="2500"/>
              <a:buFont typeface="Barlow"/>
              <a:buChar char="○"/>
              <a:defRPr sz="2500">
                <a:latin typeface="Barlow"/>
                <a:ea typeface="Barlow"/>
                <a:cs typeface="Barlow"/>
                <a:sym typeface="Barlow"/>
              </a:defRPr>
            </a:lvl5pPr>
            <a:lvl6pPr marL="2743200" lvl="5" indent="-387350">
              <a:spcBef>
                <a:spcPts val="1600"/>
              </a:spcBef>
              <a:spcAft>
                <a:spcPts val="0"/>
              </a:spcAft>
              <a:buSzPts val="2500"/>
              <a:buFont typeface="Barlow"/>
              <a:buChar char="■"/>
              <a:defRPr sz="2500">
                <a:latin typeface="Barlow"/>
                <a:ea typeface="Barlow"/>
                <a:cs typeface="Barlow"/>
                <a:sym typeface="Barlow"/>
              </a:defRPr>
            </a:lvl6pPr>
            <a:lvl7pPr marL="3200400" lvl="6" indent="-387350">
              <a:spcBef>
                <a:spcPts val="1600"/>
              </a:spcBef>
              <a:spcAft>
                <a:spcPts val="0"/>
              </a:spcAft>
              <a:buSzPts val="2500"/>
              <a:buFont typeface="Barlow"/>
              <a:buChar char="●"/>
              <a:defRPr sz="2500">
                <a:latin typeface="Barlow"/>
                <a:ea typeface="Barlow"/>
                <a:cs typeface="Barlow"/>
                <a:sym typeface="Barlow"/>
              </a:defRPr>
            </a:lvl7pPr>
            <a:lvl8pPr marL="3657600" lvl="7" indent="-387350">
              <a:spcBef>
                <a:spcPts val="1600"/>
              </a:spcBef>
              <a:spcAft>
                <a:spcPts val="0"/>
              </a:spcAft>
              <a:buSzPts val="2500"/>
              <a:buFont typeface="Barlow"/>
              <a:buChar char="○"/>
              <a:defRPr sz="2500">
                <a:latin typeface="Barlow"/>
                <a:ea typeface="Barlow"/>
                <a:cs typeface="Barlow"/>
                <a:sym typeface="Barlow"/>
              </a:defRPr>
            </a:lvl8pPr>
            <a:lvl9pPr marL="4114800" lvl="8" indent="-387350">
              <a:spcBef>
                <a:spcPts val="1600"/>
              </a:spcBef>
              <a:spcAft>
                <a:spcPts val="1600"/>
              </a:spcAft>
              <a:buSzPts val="2500"/>
              <a:buFont typeface="Barlow"/>
              <a:buChar char="■"/>
              <a:defRPr sz="2500">
                <a:latin typeface="Barlow"/>
                <a:ea typeface="Barlow"/>
                <a:cs typeface="Barlow"/>
                <a:sym typeface="Barlow"/>
              </a:defRPr>
            </a:lvl9pPr>
          </a:lstStyle>
          <a:p>
            <a:endParaRPr/>
          </a:p>
        </p:txBody>
      </p:sp>
      <p:sp>
        <p:nvSpPr>
          <p:cNvPr id="44" name="Google Shape;4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7" name="Google Shape;47;p8"/>
          <p:cNvSpPr/>
          <p:nvPr/>
        </p:nvSpPr>
        <p:spPr>
          <a:xfrm>
            <a:off x="0" y="4916400"/>
            <a:ext cx="9144000" cy="2271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 name="Google Shape;48;p8"/>
          <p:cNvPicPr preferRelativeResize="0"/>
          <p:nvPr/>
        </p:nvPicPr>
        <p:blipFill>
          <a:blip r:embed="rId2">
            <a:alphaModFix/>
          </a:blip>
          <a:stretch>
            <a:fillRect/>
          </a:stretch>
        </p:blipFill>
        <p:spPr>
          <a:xfrm>
            <a:off x="4297650" y="4384113"/>
            <a:ext cx="548700" cy="4565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rame" type="blank">
  <p:cSld name="BLANK">
    <p:spTree>
      <p:nvGrpSpPr>
        <p:cNvPr id="1" name="Shape 49"/>
        <p:cNvGrpSpPr/>
        <p:nvPr/>
      </p:nvGrpSpPr>
      <p:grpSpPr>
        <a:xfrm>
          <a:off x="0" y="0"/>
          <a:ext cx="0" cy="0"/>
          <a:chOff x="0" y="0"/>
          <a:chExt cx="0" cy="0"/>
        </a:xfrm>
      </p:grpSpPr>
      <p:sp>
        <p:nvSpPr>
          <p:cNvPr id="50" name="Google Shape;5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9"/>
          <p:cNvSpPr/>
          <p:nvPr/>
        </p:nvSpPr>
        <p:spPr>
          <a:xfrm rot="5400000">
            <a:off x="6436050" y="2439450"/>
            <a:ext cx="5173800" cy="2421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9"/>
          <p:cNvSpPr/>
          <p:nvPr/>
        </p:nvSpPr>
        <p:spPr>
          <a:xfrm rot="5400000">
            <a:off x="-2465850" y="2450700"/>
            <a:ext cx="5173800" cy="242100"/>
          </a:xfrm>
          <a:prstGeom prst="rect">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9"/>
          <p:cNvPicPr preferRelativeResize="0"/>
          <p:nvPr/>
        </p:nvPicPr>
        <p:blipFill>
          <a:blip r:embed="rId2">
            <a:alphaModFix/>
          </a:blip>
          <a:stretch>
            <a:fillRect/>
          </a:stretch>
        </p:blipFill>
        <p:spPr>
          <a:xfrm>
            <a:off x="4297650" y="4631738"/>
            <a:ext cx="548700" cy="45658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_1">
    <p:spTree>
      <p:nvGrpSpPr>
        <p:cNvPr id="1" name="Shape 54"/>
        <p:cNvGrpSpPr/>
        <p:nvPr/>
      </p:nvGrpSpPr>
      <p:grpSpPr>
        <a:xfrm>
          <a:off x="0" y="0"/>
          <a:ext cx="0" cy="0"/>
          <a:chOff x="0" y="0"/>
          <a:chExt cx="0" cy="0"/>
        </a:xfrm>
      </p:grpSpPr>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6" name="Google Shape;56;p10"/>
          <p:cNvPicPr preferRelativeResize="0"/>
          <p:nvPr/>
        </p:nvPicPr>
        <p:blipFill>
          <a:blip r:embed="rId2">
            <a:alphaModFix/>
          </a:blip>
          <a:stretch>
            <a:fillRect/>
          </a:stretch>
        </p:blipFill>
        <p:spPr>
          <a:xfrm>
            <a:off x="4297650" y="4631738"/>
            <a:ext cx="548700" cy="45658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hd.org/debate-diplomacy-history"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nhd.org/how-enter-contest"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2"/>
          <p:cNvSpPr txBox="1">
            <a:spLocks noGrp="1"/>
          </p:cNvSpPr>
          <p:nvPr>
            <p:ph type="ctrTitle"/>
          </p:nvPr>
        </p:nvSpPr>
        <p:spPr>
          <a:xfrm>
            <a:off x="311700" y="1844775"/>
            <a:ext cx="8520600" cy="98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Barlow Condensed"/>
                <a:ea typeface="Barlow Condensed"/>
                <a:cs typeface="Barlow Condensed"/>
                <a:sym typeface="Barlow Condensed"/>
              </a:rPr>
              <a:t>Welcome Judges! </a:t>
            </a:r>
            <a:endParaRPr>
              <a:latin typeface="Barlow Condensed"/>
              <a:ea typeface="Barlow Condensed"/>
              <a:cs typeface="Barlow Condensed"/>
              <a:sym typeface="Barlow Condensed"/>
            </a:endParaRPr>
          </a:p>
        </p:txBody>
      </p:sp>
      <p:sp>
        <p:nvSpPr>
          <p:cNvPr id="67" name="Google Shape;67;p12"/>
          <p:cNvSpPr txBox="1">
            <a:spLocks noGrp="1"/>
          </p:cNvSpPr>
          <p:nvPr>
            <p:ph type="subTitle" idx="1"/>
          </p:nvPr>
        </p:nvSpPr>
        <p:spPr>
          <a:xfrm>
            <a:off x="1162650" y="3189400"/>
            <a:ext cx="68187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dirty="0">
                <a:latin typeface="Barlow"/>
                <a:ea typeface="Barlow"/>
                <a:cs typeface="Barlow"/>
                <a:sym typeface="Barlow"/>
              </a:rPr>
              <a:t>2024 Contest Judge Orientation</a:t>
            </a:r>
            <a:endParaRPr sz="2500" dirty="0">
              <a:latin typeface="Barlow"/>
              <a:ea typeface="Barlow"/>
              <a:cs typeface="Barlow"/>
              <a:sym typeface="Barlow"/>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Evaluation Forms!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NEW Evaluations: Key Criteria</a:t>
            </a:r>
            <a:endParaRPr b="0">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a:p>
        </p:txBody>
      </p:sp>
      <p:sp>
        <p:nvSpPr>
          <p:cNvPr id="130" name="Google Shape;130;p22"/>
          <p:cNvSpPr txBox="1">
            <a:spLocks noGrp="1"/>
          </p:cNvSpPr>
          <p:nvPr>
            <p:ph type="body" idx="1"/>
          </p:nvPr>
        </p:nvSpPr>
        <p:spPr>
          <a:xfrm>
            <a:off x="31155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dirty="0"/>
              <a:t>Side 1:</a:t>
            </a:r>
            <a:endParaRPr sz="2000" dirty="0"/>
          </a:p>
          <a:p>
            <a:pPr marL="457200" lvl="0" indent="-323850" algn="l" rtl="0">
              <a:lnSpc>
                <a:spcPct val="100000"/>
              </a:lnSpc>
              <a:spcBef>
                <a:spcPts val="0"/>
              </a:spcBef>
              <a:spcAft>
                <a:spcPts val="0"/>
              </a:spcAft>
              <a:buClr>
                <a:schemeClr val="dk2"/>
              </a:buClr>
              <a:buSzPts val="1500"/>
              <a:buFont typeface="Barlow"/>
              <a:buChar char="●"/>
            </a:pPr>
            <a:r>
              <a:rPr lang="en" sz="2000" dirty="0"/>
              <a:t>Entry Information</a:t>
            </a:r>
            <a:endParaRPr sz="2000" dirty="0"/>
          </a:p>
          <a:p>
            <a:pPr marL="457200" lvl="0" indent="-323850" algn="l" rtl="0">
              <a:lnSpc>
                <a:spcPct val="100000"/>
              </a:lnSpc>
              <a:spcBef>
                <a:spcPts val="0"/>
              </a:spcBef>
              <a:spcAft>
                <a:spcPts val="0"/>
              </a:spcAft>
              <a:buClr>
                <a:schemeClr val="dk2"/>
              </a:buClr>
              <a:buSzPts val="1500"/>
              <a:buFont typeface="Barlow"/>
              <a:buChar char="●"/>
            </a:pPr>
            <a:r>
              <a:rPr lang="en" sz="2000" dirty="0"/>
              <a:t>Historical Quality Criteria</a:t>
            </a:r>
            <a:endParaRPr sz="2000" dirty="0"/>
          </a:p>
          <a:p>
            <a:pPr marL="457200" lvl="0" indent="-323850" algn="l" rtl="0">
              <a:lnSpc>
                <a:spcPct val="100000"/>
              </a:lnSpc>
              <a:spcBef>
                <a:spcPts val="0"/>
              </a:spcBef>
              <a:spcAft>
                <a:spcPts val="0"/>
              </a:spcAft>
              <a:buClr>
                <a:schemeClr val="dk1"/>
              </a:buClr>
              <a:buSzPts val="1500"/>
              <a:buFont typeface="Arial"/>
              <a:buChar char="●"/>
            </a:pPr>
            <a:r>
              <a:rPr lang="en" sz="2000" dirty="0"/>
              <a:t>Comment Space</a:t>
            </a:r>
            <a:endParaRPr sz="2000" dirty="0"/>
          </a:p>
          <a:p>
            <a:pPr marL="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Clr>
                <a:schemeClr val="dk1"/>
              </a:buClr>
              <a:buSzPts val="1100"/>
              <a:buFont typeface="Arial"/>
              <a:buNone/>
            </a:pPr>
            <a:endParaRPr sz="2000" dirty="0"/>
          </a:p>
          <a:p>
            <a:pPr marL="0" lvl="0" indent="0" algn="l" rtl="0">
              <a:lnSpc>
                <a:spcPct val="100000"/>
              </a:lnSpc>
              <a:spcBef>
                <a:spcPts val="0"/>
              </a:spcBef>
              <a:spcAft>
                <a:spcPts val="0"/>
              </a:spcAft>
              <a:buClr>
                <a:schemeClr val="dk1"/>
              </a:buClr>
              <a:buSzPts val="1100"/>
              <a:buFont typeface="Arial"/>
              <a:buNone/>
            </a:pPr>
            <a:r>
              <a:rPr lang="en" sz="2000" dirty="0"/>
              <a:t>Side 2:</a:t>
            </a:r>
            <a:endParaRPr sz="2000" dirty="0"/>
          </a:p>
          <a:p>
            <a:pPr marL="457200" lvl="0" indent="-323850" algn="l" rtl="0">
              <a:lnSpc>
                <a:spcPct val="100000"/>
              </a:lnSpc>
              <a:spcBef>
                <a:spcPts val="0"/>
              </a:spcBef>
              <a:spcAft>
                <a:spcPts val="0"/>
              </a:spcAft>
              <a:buClr>
                <a:schemeClr val="dk2"/>
              </a:buClr>
              <a:buSzPts val="1500"/>
              <a:buFont typeface="Barlow"/>
              <a:buChar char="●"/>
            </a:pPr>
            <a:r>
              <a:rPr lang="en" sz="2000" dirty="0"/>
              <a:t>Clarity of Presentation Criteria</a:t>
            </a:r>
            <a:endParaRPr sz="2000" dirty="0"/>
          </a:p>
          <a:p>
            <a:pPr marL="457200" lvl="0" indent="-323850" algn="l" rtl="0">
              <a:lnSpc>
                <a:spcPct val="100000"/>
              </a:lnSpc>
              <a:spcBef>
                <a:spcPts val="0"/>
              </a:spcBef>
              <a:spcAft>
                <a:spcPts val="0"/>
              </a:spcAft>
              <a:buClr>
                <a:schemeClr val="dk2"/>
              </a:buClr>
              <a:buSzPts val="1500"/>
              <a:buFont typeface="Barlow"/>
              <a:buChar char="●"/>
            </a:pPr>
            <a:r>
              <a:rPr lang="en" sz="2000" dirty="0"/>
              <a:t>Rules Compliance Checkboxes</a:t>
            </a:r>
            <a:endParaRPr sz="2000" dirty="0"/>
          </a:p>
          <a:p>
            <a:pPr marL="457200" lvl="0" indent="0" algn="l" rtl="0">
              <a:lnSpc>
                <a:spcPct val="100000"/>
              </a:lnSpc>
              <a:spcBef>
                <a:spcPts val="0"/>
              </a:spcBef>
              <a:spcAft>
                <a:spcPts val="0"/>
              </a:spcAft>
              <a:buNone/>
            </a:pPr>
            <a:endParaRPr sz="2000" dirty="0"/>
          </a:p>
          <a:p>
            <a:pPr marL="0" lvl="0" indent="0" algn="l" rtl="0">
              <a:lnSpc>
                <a:spcPct val="100000"/>
              </a:lnSpc>
              <a:spcBef>
                <a:spcPts val="0"/>
              </a:spcBef>
              <a:spcAft>
                <a:spcPts val="0"/>
              </a:spcAft>
              <a:buClr>
                <a:schemeClr val="dk1"/>
              </a:buClr>
              <a:buSzPts val="1100"/>
              <a:buFont typeface="Arial"/>
              <a:buNone/>
            </a:pPr>
            <a:endParaRPr sz="1400" dirty="0">
              <a:solidFill>
                <a:schemeClr val="dk1"/>
              </a:solidFill>
            </a:endParaRPr>
          </a:p>
        </p:txBody>
      </p:sp>
      <p:pic>
        <p:nvPicPr>
          <p:cNvPr id="131" name="Google Shape;131;p22"/>
          <p:cNvPicPr preferRelativeResize="0"/>
          <p:nvPr/>
        </p:nvPicPr>
        <p:blipFill>
          <a:blip r:embed="rId3">
            <a:alphaModFix/>
          </a:blip>
          <a:stretch>
            <a:fillRect/>
          </a:stretch>
        </p:blipFill>
        <p:spPr>
          <a:xfrm>
            <a:off x="4388076" y="1021500"/>
            <a:ext cx="2154600" cy="2861526"/>
          </a:xfrm>
          <a:prstGeom prst="rect">
            <a:avLst/>
          </a:prstGeom>
          <a:noFill/>
          <a:ln>
            <a:noFill/>
          </a:ln>
        </p:spPr>
      </p:pic>
      <p:pic>
        <p:nvPicPr>
          <p:cNvPr id="132" name="Google Shape;132;p22"/>
          <p:cNvPicPr preferRelativeResize="0"/>
          <p:nvPr/>
        </p:nvPicPr>
        <p:blipFill>
          <a:blip r:embed="rId4">
            <a:alphaModFix/>
          </a:blip>
          <a:stretch>
            <a:fillRect/>
          </a:stretch>
        </p:blipFill>
        <p:spPr>
          <a:xfrm>
            <a:off x="6166850" y="3014298"/>
            <a:ext cx="2586476" cy="1924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NEW Evaluations: </a:t>
            </a:r>
            <a:r>
              <a:rPr lang="en"/>
              <a:t>Column Headers</a:t>
            </a:r>
            <a:endParaRPr b="0">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a:p>
        </p:txBody>
      </p:sp>
      <p:graphicFrame>
        <p:nvGraphicFramePr>
          <p:cNvPr id="138" name="Google Shape;138;p23"/>
          <p:cNvGraphicFramePr/>
          <p:nvPr/>
        </p:nvGraphicFramePr>
        <p:xfrm>
          <a:off x="277200" y="1279050"/>
          <a:ext cx="2769075" cy="2785175"/>
        </p:xfrm>
        <a:graphic>
          <a:graphicData uri="http://schemas.openxmlformats.org/drawingml/2006/table">
            <a:tbl>
              <a:tblPr>
                <a:noFill/>
                <a:tableStyleId>{7C685C1F-4399-4A01-A3A5-5E36B73DF33F}</a:tableStyleId>
              </a:tblPr>
              <a:tblGrid>
                <a:gridCol w="2769075">
                  <a:extLst>
                    <a:ext uri="{9D8B030D-6E8A-4147-A177-3AD203B41FA5}">
                      <a16:colId xmlns:a16="http://schemas.microsoft.com/office/drawing/2014/main" val="20000"/>
                    </a:ext>
                  </a:extLst>
                </a:gridCol>
              </a:tblGrid>
              <a:tr h="504925">
                <a:tc>
                  <a:txBody>
                    <a:bodyPr/>
                    <a:lstStyle/>
                    <a:p>
                      <a:pPr marL="0" lvl="0" indent="0" algn="ctr" rtl="0">
                        <a:spcBef>
                          <a:spcPts val="0"/>
                        </a:spcBef>
                        <a:spcAft>
                          <a:spcPts val="0"/>
                        </a:spcAft>
                        <a:buNone/>
                      </a:pPr>
                      <a:r>
                        <a:rPr lang="en" sz="1900" b="1" dirty="0">
                          <a:latin typeface="Barlow"/>
                          <a:ea typeface="Barlow"/>
                          <a:cs typeface="Barlow"/>
                          <a:sym typeface="Barlow"/>
                        </a:rPr>
                        <a:t>Revised 2021-22</a:t>
                      </a:r>
                      <a:endParaRPr sz="1900" b="1" dirty="0">
                        <a:latin typeface="Barlow"/>
                        <a:ea typeface="Barlow"/>
                        <a:cs typeface="Barlow"/>
                        <a:sym typeface="Barlow"/>
                      </a:endParaRPr>
                    </a:p>
                  </a:txBody>
                  <a:tcPr marL="91425" marR="91425" marT="91425" marB="91425"/>
                </a:tc>
                <a:extLst>
                  <a:ext uri="{0D108BD9-81ED-4DB2-BD59-A6C34878D82A}">
                    <a16:rowId xmlns:a16="http://schemas.microsoft.com/office/drawing/2014/main" val="10000"/>
                  </a:ext>
                </a:extLst>
              </a:tr>
              <a:tr h="456050">
                <a:tc>
                  <a:txBody>
                    <a:bodyPr/>
                    <a:lstStyle/>
                    <a:p>
                      <a:pPr marL="0" lvl="0" indent="0" algn="l" rtl="0">
                        <a:spcBef>
                          <a:spcPts val="0"/>
                        </a:spcBef>
                        <a:spcAft>
                          <a:spcPts val="0"/>
                        </a:spcAft>
                        <a:buNone/>
                      </a:pPr>
                      <a:r>
                        <a:rPr lang="en" sz="1600">
                          <a:latin typeface="Barlow"/>
                          <a:ea typeface="Barlow"/>
                          <a:cs typeface="Barlow"/>
                          <a:sym typeface="Barlow"/>
                        </a:rPr>
                        <a:t>Exemplary</a:t>
                      </a:r>
                      <a:endParaRPr sz="1600">
                        <a:latin typeface="Barlow"/>
                        <a:ea typeface="Barlow"/>
                        <a:cs typeface="Barlow"/>
                        <a:sym typeface="Barlow"/>
                      </a:endParaRPr>
                    </a:p>
                  </a:txBody>
                  <a:tcPr marL="91425" marR="91425" marT="91425" marB="91425"/>
                </a:tc>
                <a:extLst>
                  <a:ext uri="{0D108BD9-81ED-4DB2-BD59-A6C34878D82A}">
                    <a16:rowId xmlns:a16="http://schemas.microsoft.com/office/drawing/2014/main" val="10001"/>
                  </a:ext>
                </a:extLst>
              </a:tr>
              <a:tr h="456050">
                <a:tc>
                  <a:txBody>
                    <a:bodyPr/>
                    <a:lstStyle/>
                    <a:p>
                      <a:pPr marL="0" lvl="0" indent="0" algn="l" rtl="0">
                        <a:spcBef>
                          <a:spcPts val="0"/>
                        </a:spcBef>
                        <a:spcAft>
                          <a:spcPts val="0"/>
                        </a:spcAft>
                        <a:buNone/>
                      </a:pPr>
                      <a:r>
                        <a:rPr lang="en" sz="1600">
                          <a:latin typeface="Barlow"/>
                          <a:ea typeface="Barlow"/>
                          <a:cs typeface="Barlow"/>
                          <a:sym typeface="Barlow"/>
                        </a:rPr>
                        <a:t>Proficient</a:t>
                      </a:r>
                      <a:endParaRPr sz="1600">
                        <a:latin typeface="Barlow"/>
                        <a:ea typeface="Barlow"/>
                        <a:cs typeface="Barlow"/>
                        <a:sym typeface="Barlow"/>
                      </a:endParaRPr>
                    </a:p>
                  </a:txBody>
                  <a:tcPr marL="91425" marR="91425" marT="91425" marB="91425"/>
                </a:tc>
                <a:extLst>
                  <a:ext uri="{0D108BD9-81ED-4DB2-BD59-A6C34878D82A}">
                    <a16:rowId xmlns:a16="http://schemas.microsoft.com/office/drawing/2014/main" val="10002"/>
                  </a:ext>
                </a:extLst>
              </a:tr>
              <a:tr h="456050">
                <a:tc>
                  <a:txBody>
                    <a:bodyPr/>
                    <a:lstStyle/>
                    <a:p>
                      <a:pPr marL="0" lvl="0" indent="0" algn="l" rtl="0">
                        <a:spcBef>
                          <a:spcPts val="0"/>
                        </a:spcBef>
                        <a:spcAft>
                          <a:spcPts val="0"/>
                        </a:spcAft>
                        <a:buNone/>
                      </a:pPr>
                      <a:r>
                        <a:rPr lang="en" sz="1600">
                          <a:latin typeface="Barlow"/>
                          <a:ea typeface="Barlow"/>
                          <a:cs typeface="Barlow"/>
                          <a:sym typeface="Barlow"/>
                        </a:rPr>
                        <a:t>Developing</a:t>
                      </a:r>
                      <a:endParaRPr sz="1600">
                        <a:latin typeface="Barlow"/>
                        <a:ea typeface="Barlow"/>
                        <a:cs typeface="Barlow"/>
                        <a:sym typeface="Barlow"/>
                      </a:endParaRPr>
                    </a:p>
                  </a:txBody>
                  <a:tcPr marL="91425" marR="91425" marT="91425" marB="91425"/>
                </a:tc>
                <a:extLst>
                  <a:ext uri="{0D108BD9-81ED-4DB2-BD59-A6C34878D82A}">
                    <a16:rowId xmlns:a16="http://schemas.microsoft.com/office/drawing/2014/main" val="10003"/>
                  </a:ext>
                </a:extLst>
              </a:tr>
              <a:tr h="456050">
                <a:tc>
                  <a:txBody>
                    <a:bodyPr/>
                    <a:lstStyle/>
                    <a:p>
                      <a:pPr marL="0" lvl="0" indent="0" algn="l" rtl="0">
                        <a:spcBef>
                          <a:spcPts val="0"/>
                        </a:spcBef>
                        <a:spcAft>
                          <a:spcPts val="0"/>
                        </a:spcAft>
                        <a:buNone/>
                      </a:pPr>
                      <a:r>
                        <a:rPr lang="en" sz="1600">
                          <a:latin typeface="Barlow"/>
                          <a:ea typeface="Barlow"/>
                          <a:cs typeface="Barlow"/>
                          <a:sym typeface="Barlow"/>
                        </a:rPr>
                        <a:t>Novice</a:t>
                      </a:r>
                      <a:endParaRPr sz="1600">
                        <a:latin typeface="Barlow"/>
                        <a:ea typeface="Barlow"/>
                        <a:cs typeface="Barlow"/>
                        <a:sym typeface="Barlow"/>
                      </a:endParaRPr>
                    </a:p>
                  </a:txBody>
                  <a:tcPr marL="91425" marR="91425" marT="91425" marB="91425"/>
                </a:tc>
                <a:extLst>
                  <a:ext uri="{0D108BD9-81ED-4DB2-BD59-A6C34878D82A}">
                    <a16:rowId xmlns:a16="http://schemas.microsoft.com/office/drawing/2014/main" val="10004"/>
                  </a:ext>
                </a:extLst>
              </a:tr>
              <a:tr h="456050">
                <a:tc>
                  <a:txBody>
                    <a:bodyPr/>
                    <a:lstStyle/>
                    <a:p>
                      <a:pPr marL="0" lvl="0" indent="0" algn="l" rtl="0">
                        <a:spcBef>
                          <a:spcPts val="0"/>
                        </a:spcBef>
                        <a:spcAft>
                          <a:spcPts val="0"/>
                        </a:spcAft>
                        <a:buNone/>
                      </a:pPr>
                      <a:r>
                        <a:rPr lang="en" sz="1600" dirty="0">
                          <a:latin typeface="Barlow"/>
                          <a:ea typeface="Barlow"/>
                          <a:cs typeface="Barlow"/>
                          <a:sym typeface="Barlow"/>
                        </a:rPr>
                        <a:t>Not Evident</a:t>
                      </a:r>
                      <a:endParaRPr sz="1600" dirty="0">
                        <a:latin typeface="Barlow"/>
                        <a:ea typeface="Barlow"/>
                        <a:cs typeface="Barlow"/>
                        <a:sym typeface="Barlow"/>
                      </a:endParaRPr>
                    </a:p>
                  </a:txBody>
                  <a:tcPr marL="91425" marR="91425" marT="91425" marB="91425"/>
                </a:tc>
                <a:extLst>
                  <a:ext uri="{0D108BD9-81ED-4DB2-BD59-A6C34878D82A}">
                    <a16:rowId xmlns:a16="http://schemas.microsoft.com/office/drawing/2014/main" val="10005"/>
                  </a:ext>
                </a:extLst>
              </a:tr>
            </a:tbl>
          </a:graphicData>
        </a:graphic>
      </p:graphicFrame>
      <p:sp>
        <p:nvSpPr>
          <p:cNvPr id="139" name="Google Shape;139;p23"/>
          <p:cNvSpPr txBox="1"/>
          <p:nvPr/>
        </p:nvSpPr>
        <p:spPr>
          <a:xfrm>
            <a:off x="3278725" y="1157800"/>
            <a:ext cx="5727600" cy="360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latin typeface="Barlow"/>
                <a:ea typeface="Barlow"/>
                <a:cs typeface="Barlow"/>
                <a:sym typeface="Barlow"/>
              </a:rPr>
              <a:t>Example: Key characteristics for annual theme are </a:t>
            </a:r>
            <a:r>
              <a:rPr lang="en" sz="1800" b="1" dirty="0">
                <a:solidFill>
                  <a:schemeClr val="dk2"/>
                </a:solidFill>
                <a:latin typeface="Barlow"/>
                <a:ea typeface="Barlow"/>
                <a:cs typeface="Barlow"/>
                <a:sym typeface="Barlow"/>
              </a:rPr>
              <a:t>clear </a:t>
            </a:r>
            <a:r>
              <a:rPr lang="en" sz="1800" dirty="0">
                <a:solidFill>
                  <a:schemeClr val="dk2"/>
                </a:solidFill>
                <a:latin typeface="Barlow"/>
                <a:ea typeface="Barlow"/>
                <a:cs typeface="Barlow"/>
                <a:sym typeface="Barlow"/>
              </a:rPr>
              <a:t>and </a:t>
            </a:r>
            <a:r>
              <a:rPr lang="en" sz="1800" b="1" dirty="0">
                <a:solidFill>
                  <a:schemeClr val="dk2"/>
                </a:solidFill>
                <a:latin typeface="Barlow"/>
                <a:ea typeface="Barlow"/>
                <a:cs typeface="Barlow"/>
                <a:sym typeface="Barlow"/>
              </a:rPr>
              <a:t>connected</a:t>
            </a:r>
            <a:r>
              <a:rPr lang="en" sz="1800" dirty="0">
                <a:solidFill>
                  <a:schemeClr val="dk2"/>
                </a:solidFill>
                <a:latin typeface="Barlow"/>
                <a:ea typeface="Barlow"/>
                <a:cs typeface="Barlow"/>
                <a:sym typeface="Barlow"/>
              </a:rPr>
              <a:t>.</a:t>
            </a:r>
            <a:endParaRPr sz="1800" dirty="0">
              <a:solidFill>
                <a:schemeClr val="dk2"/>
              </a:solidFill>
              <a:latin typeface="Barlow"/>
              <a:ea typeface="Barlow"/>
              <a:cs typeface="Barlow"/>
              <a:sym typeface="Barlow"/>
            </a:endParaRPr>
          </a:p>
          <a:p>
            <a:pPr marL="0" lvl="0" indent="0" algn="l" rtl="0">
              <a:spcBef>
                <a:spcPts val="0"/>
              </a:spcBef>
              <a:spcAft>
                <a:spcPts val="0"/>
              </a:spcAft>
              <a:buNone/>
            </a:pPr>
            <a:endParaRPr sz="1200" dirty="0">
              <a:solidFill>
                <a:schemeClr val="dk2"/>
              </a:solidFill>
              <a:latin typeface="Barlow"/>
              <a:ea typeface="Barlow"/>
              <a:cs typeface="Barlow"/>
              <a:sym typeface="Barlow"/>
            </a:endParaRPr>
          </a:p>
          <a:p>
            <a:pPr marL="0" lvl="0" indent="0" algn="l" rtl="0">
              <a:spcBef>
                <a:spcPts val="0"/>
              </a:spcBef>
              <a:spcAft>
                <a:spcPts val="0"/>
              </a:spcAft>
              <a:buNone/>
            </a:pPr>
            <a:r>
              <a:rPr lang="en" sz="1800" dirty="0">
                <a:solidFill>
                  <a:schemeClr val="dk2"/>
                </a:solidFill>
                <a:latin typeface="Barlow"/>
                <a:ea typeface="Barlow"/>
                <a:cs typeface="Barlow"/>
                <a:sym typeface="Barlow"/>
              </a:rPr>
              <a:t>When possible, descriptors use a </a:t>
            </a:r>
            <a:r>
              <a:rPr lang="en" sz="1800" b="1" dirty="0">
                <a:solidFill>
                  <a:schemeClr val="dk2"/>
                </a:solidFill>
                <a:latin typeface="Barlow"/>
                <a:ea typeface="Barlow"/>
                <a:cs typeface="Barlow"/>
                <a:sym typeface="Barlow"/>
              </a:rPr>
              <a:t>consistent response scale</a:t>
            </a:r>
            <a:endParaRPr sz="1800" b="1" dirty="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dirty="0">
                <a:solidFill>
                  <a:schemeClr val="dk2"/>
                </a:solidFill>
                <a:latin typeface="Barlow"/>
                <a:ea typeface="Barlow"/>
                <a:cs typeface="Barlow"/>
                <a:sym typeface="Barlow"/>
              </a:rPr>
              <a:t>Consistently</a:t>
            </a:r>
            <a:endParaRPr sz="1800" dirty="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dirty="0">
                <a:solidFill>
                  <a:schemeClr val="dk2"/>
                </a:solidFill>
                <a:latin typeface="Barlow"/>
                <a:ea typeface="Barlow"/>
                <a:cs typeface="Barlow"/>
                <a:sym typeface="Barlow"/>
              </a:rPr>
              <a:t>Mostly</a:t>
            </a:r>
            <a:endParaRPr sz="1800" dirty="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dirty="0">
                <a:solidFill>
                  <a:schemeClr val="dk2"/>
                </a:solidFill>
                <a:latin typeface="Barlow"/>
                <a:ea typeface="Barlow"/>
                <a:cs typeface="Barlow"/>
                <a:sym typeface="Barlow"/>
              </a:rPr>
              <a:t>Somewhat/Sometimes</a:t>
            </a:r>
            <a:endParaRPr sz="1800" dirty="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dirty="0">
                <a:solidFill>
                  <a:schemeClr val="dk2"/>
                </a:solidFill>
                <a:latin typeface="Barlow"/>
                <a:ea typeface="Barlow"/>
                <a:cs typeface="Barlow"/>
                <a:sym typeface="Barlow"/>
              </a:rPr>
              <a:t>Limited (often rephrased to maintain positivity)</a:t>
            </a:r>
            <a:endParaRPr sz="1800" dirty="0">
              <a:solidFill>
                <a:schemeClr val="dk2"/>
              </a:solidFill>
              <a:latin typeface="Barlow"/>
              <a:ea typeface="Barlow"/>
              <a:cs typeface="Barlow"/>
              <a:sym typeface="Barlow"/>
            </a:endParaRPr>
          </a:p>
          <a:p>
            <a:pPr marL="457200" lvl="0" indent="0" algn="l" rtl="0">
              <a:spcBef>
                <a:spcPts val="0"/>
              </a:spcBef>
              <a:spcAft>
                <a:spcPts val="0"/>
              </a:spcAft>
              <a:buNone/>
            </a:pPr>
            <a:endParaRPr sz="1200" dirty="0">
              <a:solidFill>
                <a:schemeClr val="dk2"/>
              </a:solidFill>
              <a:latin typeface="Barlow"/>
              <a:ea typeface="Barlow"/>
              <a:cs typeface="Barlow"/>
              <a:sym typeface="Barlow"/>
            </a:endParaRPr>
          </a:p>
          <a:p>
            <a:pPr marL="0" lvl="0" indent="0" algn="l" rtl="0">
              <a:spcBef>
                <a:spcPts val="0"/>
              </a:spcBef>
              <a:spcAft>
                <a:spcPts val="0"/>
              </a:spcAft>
              <a:buNone/>
            </a:pPr>
            <a:r>
              <a:rPr lang="en" sz="1800" dirty="0">
                <a:solidFill>
                  <a:schemeClr val="dk2"/>
                </a:solidFill>
                <a:latin typeface="Barlow"/>
                <a:ea typeface="Barlow"/>
                <a:cs typeface="Barlow"/>
                <a:sym typeface="Barlow"/>
              </a:rPr>
              <a:t>Select the descriptor that is </a:t>
            </a:r>
            <a:r>
              <a:rPr lang="en" sz="1800" b="1" dirty="0">
                <a:solidFill>
                  <a:schemeClr val="dk2"/>
                </a:solidFill>
                <a:latin typeface="Barlow"/>
                <a:ea typeface="Barlow"/>
                <a:cs typeface="Barlow"/>
                <a:sym typeface="Barlow"/>
              </a:rPr>
              <a:t>most true</a:t>
            </a:r>
            <a:r>
              <a:rPr lang="en" sz="1800" dirty="0">
                <a:solidFill>
                  <a:schemeClr val="dk2"/>
                </a:solidFill>
                <a:latin typeface="Barlow"/>
                <a:ea typeface="Barlow"/>
                <a:cs typeface="Barlow"/>
                <a:sym typeface="Barlow"/>
              </a:rPr>
              <a:t> based on the project you are viewing, not how the project compares to others.</a:t>
            </a:r>
            <a:endParaRPr sz="1800" dirty="0">
              <a:solidFill>
                <a:schemeClr val="dk2"/>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Picking the Right Descriptor</a:t>
            </a:r>
            <a:endParaRPr b="0">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a:p>
        </p:txBody>
      </p:sp>
      <p:sp>
        <p:nvSpPr>
          <p:cNvPr id="145" name="Google Shape;145;p24"/>
          <p:cNvSpPr txBox="1"/>
          <p:nvPr/>
        </p:nvSpPr>
        <p:spPr>
          <a:xfrm>
            <a:off x="6480875" y="976813"/>
            <a:ext cx="22041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Barlow"/>
                <a:ea typeface="Barlow"/>
                <a:cs typeface="Barlow"/>
                <a:sym typeface="Barlow"/>
              </a:rPr>
              <a:t>Descriptors are </a:t>
            </a:r>
            <a:r>
              <a:rPr lang="en" sz="1600" b="1">
                <a:solidFill>
                  <a:srgbClr val="FC1922"/>
                </a:solidFill>
                <a:latin typeface="Barlow"/>
                <a:ea typeface="Barlow"/>
                <a:cs typeface="Barlow"/>
                <a:sym typeface="Barlow"/>
              </a:rPr>
              <a:t>not </a:t>
            </a:r>
            <a:r>
              <a:rPr lang="en" sz="1600" b="1">
                <a:solidFill>
                  <a:schemeClr val="dk2"/>
                </a:solidFill>
                <a:latin typeface="Barlow"/>
                <a:ea typeface="Barlow"/>
                <a:cs typeface="Barlow"/>
                <a:sym typeface="Barlow"/>
              </a:rPr>
              <a:t>exact matches comparing different things. </a:t>
            </a:r>
            <a:r>
              <a:rPr lang="en" sz="1600">
                <a:solidFill>
                  <a:schemeClr val="dk2"/>
                </a:solidFill>
                <a:latin typeface="Barlow"/>
                <a:ea typeface="Barlow"/>
                <a:cs typeface="Barlow"/>
                <a:sym typeface="Barlow"/>
              </a:rPr>
              <a:t>For example, is this cherry or apple pie?</a:t>
            </a:r>
            <a:endParaRPr sz="1600">
              <a:solidFill>
                <a:schemeClr val="dk2"/>
              </a:solidFill>
              <a:latin typeface="Barlow"/>
              <a:ea typeface="Barlow"/>
              <a:cs typeface="Barlow"/>
              <a:sym typeface="Barlow"/>
            </a:endParaRPr>
          </a:p>
        </p:txBody>
      </p:sp>
      <p:sp>
        <p:nvSpPr>
          <p:cNvPr id="146" name="Google Shape;146;p24"/>
          <p:cNvSpPr txBox="1"/>
          <p:nvPr/>
        </p:nvSpPr>
        <p:spPr>
          <a:xfrm>
            <a:off x="6480875" y="2891164"/>
            <a:ext cx="2574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2"/>
                </a:solidFill>
                <a:latin typeface="Barlow"/>
                <a:ea typeface="Barlow"/>
                <a:cs typeface="Barlow"/>
                <a:sym typeface="Barlow"/>
              </a:rPr>
              <a:t>Descriptors create a continuum comparing the same thing </a:t>
            </a:r>
            <a:r>
              <a:rPr lang="en" sz="1600">
                <a:solidFill>
                  <a:schemeClr val="dk2"/>
                </a:solidFill>
                <a:latin typeface="Barlow"/>
                <a:ea typeface="Barlow"/>
                <a:cs typeface="Barlow"/>
                <a:sym typeface="Barlow"/>
              </a:rPr>
              <a:t>and trying to determine </a:t>
            </a:r>
            <a:r>
              <a:rPr lang="en" sz="1600" b="1">
                <a:solidFill>
                  <a:schemeClr val="dk2"/>
                </a:solidFill>
                <a:latin typeface="Barlow"/>
                <a:ea typeface="Barlow"/>
                <a:cs typeface="Barlow"/>
                <a:sym typeface="Barlow"/>
              </a:rPr>
              <a:t>how much of it there is</a:t>
            </a:r>
            <a:r>
              <a:rPr lang="en" sz="1600">
                <a:solidFill>
                  <a:schemeClr val="dk2"/>
                </a:solidFill>
                <a:latin typeface="Barlow"/>
                <a:ea typeface="Barlow"/>
                <a:cs typeface="Barlow"/>
                <a:sym typeface="Barlow"/>
              </a:rPr>
              <a:t> in the project. How much apple pie is in the pan?</a:t>
            </a:r>
            <a:endParaRPr sz="1600">
              <a:solidFill>
                <a:schemeClr val="dk2"/>
              </a:solidFill>
              <a:latin typeface="Barlow"/>
              <a:ea typeface="Barlow"/>
              <a:cs typeface="Barlow"/>
              <a:sym typeface="Barlow"/>
            </a:endParaRPr>
          </a:p>
        </p:txBody>
      </p:sp>
      <p:grpSp>
        <p:nvGrpSpPr>
          <p:cNvPr id="147" name="Google Shape;147;p24"/>
          <p:cNvGrpSpPr/>
          <p:nvPr/>
        </p:nvGrpSpPr>
        <p:grpSpPr>
          <a:xfrm>
            <a:off x="475001" y="2955948"/>
            <a:ext cx="5679361" cy="1838473"/>
            <a:chOff x="652038" y="3613445"/>
            <a:chExt cx="3256888" cy="1086055"/>
          </a:xfrm>
        </p:grpSpPr>
        <p:sp>
          <p:nvSpPr>
            <p:cNvPr id="148" name="Google Shape;148;p24"/>
            <p:cNvSpPr txBox="1"/>
            <p:nvPr/>
          </p:nvSpPr>
          <p:spPr>
            <a:xfrm>
              <a:off x="652038" y="4463913"/>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Consistently</a:t>
              </a:r>
              <a:endParaRPr sz="1300">
                <a:latin typeface="Barlow"/>
                <a:ea typeface="Barlow"/>
                <a:cs typeface="Barlow"/>
                <a:sym typeface="Barlow"/>
              </a:endParaRPr>
            </a:p>
          </p:txBody>
        </p:sp>
        <p:sp>
          <p:nvSpPr>
            <p:cNvPr id="149" name="Google Shape;149;p24"/>
            <p:cNvSpPr txBox="1"/>
            <p:nvPr/>
          </p:nvSpPr>
          <p:spPr>
            <a:xfrm>
              <a:off x="1471325" y="4463900"/>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Mostly</a:t>
              </a:r>
              <a:endParaRPr sz="1300">
                <a:latin typeface="Barlow"/>
                <a:ea typeface="Barlow"/>
                <a:cs typeface="Barlow"/>
                <a:sym typeface="Barlow"/>
              </a:endParaRPr>
            </a:p>
          </p:txBody>
        </p:sp>
        <p:sp>
          <p:nvSpPr>
            <p:cNvPr id="150" name="Google Shape;150;p24"/>
            <p:cNvSpPr txBox="1"/>
            <p:nvPr/>
          </p:nvSpPr>
          <p:spPr>
            <a:xfrm>
              <a:off x="2290588" y="4463900"/>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Somewhat</a:t>
              </a:r>
              <a:endParaRPr sz="1300">
                <a:latin typeface="Barlow"/>
                <a:ea typeface="Barlow"/>
                <a:cs typeface="Barlow"/>
                <a:sym typeface="Barlow"/>
              </a:endParaRPr>
            </a:p>
          </p:txBody>
        </p:sp>
        <p:sp>
          <p:nvSpPr>
            <p:cNvPr id="151" name="Google Shape;151;p24"/>
            <p:cNvSpPr txBox="1"/>
            <p:nvPr/>
          </p:nvSpPr>
          <p:spPr>
            <a:xfrm>
              <a:off x="3104475" y="4463100"/>
              <a:ext cx="796800" cy="236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Minimal/</a:t>
              </a:r>
              <a:endParaRPr sz="1300">
                <a:latin typeface="Barlow"/>
                <a:ea typeface="Barlow"/>
                <a:cs typeface="Barlow"/>
                <a:sym typeface="Barlow"/>
              </a:endParaRPr>
            </a:p>
            <a:p>
              <a:pPr marL="0" lvl="0" indent="0" algn="ctr" rtl="0">
                <a:spcBef>
                  <a:spcPts val="0"/>
                </a:spcBef>
                <a:spcAft>
                  <a:spcPts val="0"/>
                </a:spcAft>
                <a:buNone/>
              </a:pPr>
              <a:r>
                <a:rPr lang="en" sz="1300">
                  <a:latin typeface="Barlow"/>
                  <a:ea typeface="Barlow"/>
                  <a:cs typeface="Barlow"/>
                  <a:sym typeface="Barlow"/>
                </a:rPr>
                <a:t>Limited</a:t>
              </a:r>
              <a:endParaRPr sz="1300">
                <a:latin typeface="Barlow"/>
                <a:ea typeface="Barlow"/>
                <a:cs typeface="Barlow"/>
                <a:sym typeface="Barlow"/>
              </a:endParaRPr>
            </a:p>
          </p:txBody>
        </p:sp>
        <p:pic>
          <p:nvPicPr>
            <p:cNvPr id="152" name="Google Shape;152;p24"/>
            <p:cNvPicPr preferRelativeResize="0"/>
            <p:nvPr/>
          </p:nvPicPr>
          <p:blipFill rotWithShape="1">
            <a:blip r:embed="rId3">
              <a:alphaModFix/>
            </a:blip>
            <a:srcRect l="62391" t="6349" r="8681" b="62649"/>
            <a:stretch/>
          </p:blipFill>
          <p:spPr>
            <a:xfrm>
              <a:off x="2290601" y="3613445"/>
              <a:ext cx="812099" cy="836331"/>
            </a:xfrm>
            <a:prstGeom prst="rect">
              <a:avLst/>
            </a:prstGeom>
            <a:noFill/>
            <a:ln>
              <a:noFill/>
            </a:ln>
          </p:spPr>
        </p:pic>
        <p:pic>
          <p:nvPicPr>
            <p:cNvPr id="153" name="Google Shape;153;p24"/>
            <p:cNvPicPr preferRelativeResize="0"/>
            <p:nvPr/>
          </p:nvPicPr>
          <p:blipFill rotWithShape="1">
            <a:blip r:embed="rId3">
              <a:alphaModFix/>
            </a:blip>
            <a:srcRect l="66375" t="64391" r="5437" b="8047"/>
            <a:stretch/>
          </p:blipFill>
          <p:spPr>
            <a:xfrm>
              <a:off x="3112125" y="3657259"/>
              <a:ext cx="796800" cy="748705"/>
            </a:xfrm>
            <a:prstGeom prst="rect">
              <a:avLst/>
            </a:prstGeom>
            <a:noFill/>
            <a:ln>
              <a:noFill/>
            </a:ln>
          </p:spPr>
        </p:pic>
        <p:pic>
          <p:nvPicPr>
            <p:cNvPr id="154" name="Google Shape;154;p24"/>
            <p:cNvPicPr preferRelativeResize="0"/>
            <p:nvPr/>
          </p:nvPicPr>
          <p:blipFill rotWithShape="1">
            <a:blip r:embed="rId3">
              <a:alphaModFix/>
            </a:blip>
            <a:srcRect l="8748" t="62079" r="60736" b="6769"/>
            <a:stretch/>
          </p:blipFill>
          <p:spPr>
            <a:xfrm>
              <a:off x="1471325" y="3633262"/>
              <a:ext cx="812099" cy="796689"/>
            </a:xfrm>
            <a:prstGeom prst="rect">
              <a:avLst/>
            </a:prstGeom>
            <a:noFill/>
            <a:ln>
              <a:noFill/>
            </a:ln>
          </p:spPr>
        </p:pic>
        <p:pic>
          <p:nvPicPr>
            <p:cNvPr id="155" name="Google Shape;155;p24"/>
            <p:cNvPicPr preferRelativeResize="0"/>
            <p:nvPr/>
          </p:nvPicPr>
          <p:blipFill rotWithShape="1">
            <a:blip r:embed="rId3">
              <a:alphaModFix/>
            </a:blip>
            <a:srcRect l="7719" t="7326" r="61887" b="61427"/>
            <a:stretch/>
          </p:blipFill>
          <p:spPr>
            <a:xfrm>
              <a:off x="652051" y="3630487"/>
              <a:ext cx="812099" cy="802243"/>
            </a:xfrm>
            <a:prstGeom prst="rect">
              <a:avLst/>
            </a:prstGeom>
            <a:noFill/>
            <a:ln>
              <a:noFill/>
            </a:ln>
          </p:spPr>
        </p:pic>
      </p:grpSp>
      <p:grpSp>
        <p:nvGrpSpPr>
          <p:cNvPr id="156" name="Google Shape;156;p24"/>
          <p:cNvGrpSpPr/>
          <p:nvPr/>
        </p:nvGrpSpPr>
        <p:grpSpPr>
          <a:xfrm>
            <a:off x="466130" y="1004765"/>
            <a:ext cx="5701569" cy="1683579"/>
            <a:chOff x="646950" y="2522497"/>
            <a:chExt cx="3269624" cy="994553"/>
          </a:xfrm>
        </p:grpSpPr>
        <p:sp>
          <p:nvSpPr>
            <p:cNvPr id="157" name="Google Shape;157;p24"/>
            <p:cNvSpPr txBox="1"/>
            <p:nvPr/>
          </p:nvSpPr>
          <p:spPr>
            <a:xfrm>
              <a:off x="646950" y="3367425"/>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Apple</a:t>
              </a:r>
              <a:endParaRPr sz="1300">
                <a:latin typeface="Barlow"/>
                <a:ea typeface="Barlow"/>
                <a:cs typeface="Barlow"/>
                <a:sym typeface="Barlow"/>
              </a:endParaRPr>
            </a:p>
          </p:txBody>
        </p:sp>
        <p:sp>
          <p:nvSpPr>
            <p:cNvPr id="158" name="Google Shape;158;p24"/>
            <p:cNvSpPr txBox="1"/>
            <p:nvPr/>
          </p:nvSpPr>
          <p:spPr>
            <a:xfrm>
              <a:off x="1459813" y="3398850"/>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Cherry</a:t>
              </a:r>
              <a:endParaRPr sz="1300">
                <a:latin typeface="Barlow"/>
                <a:ea typeface="Barlow"/>
                <a:cs typeface="Barlow"/>
                <a:sym typeface="Barlow"/>
              </a:endParaRPr>
            </a:p>
          </p:txBody>
        </p:sp>
        <p:sp>
          <p:nvSpPr>
            <p:cNvPr id="159" name="Google Shape;159;p24"/>
            <p:cNvSpPr txBox="1"/>
            <p:nvPr/>
          </p:nvSpPr>
          <p:spPr>
            <a:xfrm>
              <a:off x="2285963" y="3367425"/>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Pumpkin</a:t>
              </a:r>
              <a:endParaRPr sz="1300">
                <a:latin typeface="Barlow"/>
                <a:ea typeface="Barlow"/>
                <a:cs typeface="Barlow"/>
                <a:sym typeface="Barlow"/>
              </a:endParaRPr>
            </a:p>
          </p:txBody>
        </p:sp>
        <p:sp>
          <p:nvSpPr>
            <p:cNvPr id="160" name="Google Shape;160;p24"/>
            <p:cNvSpPr txBox="1"/>
            <p:nvPr/>
          </p:nvSpPr>
          <p:spPr>
            <a:xfrm>
              <a:off x="3112125" y="3367425"/>
              <a:ext cx="796800" cy="118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sz="1300">
                  <a:latin typeface="Barlow"/>
                  <a:ea typeface="Barlow"/>
                  <a:cs typeface="Barlow"/>
                  <a:sym typeface="Barlow"/>
                </a:rPr>
                <a:t>Lemon</a:t>
              </a:r>
              <a:endParaRPr sz="1300">
                <a:latin typeface="Barlow"/>
                <a:ea typeface="Barlow"/>
                <a:cs typeface="Barlow"/>
                <a:sym typeface="Barlow"/>
              </a:endParaRPr>
            </a:p>
          </p:txBody>
        </p:sp>
        <p:pic>
          <p:nvPicPr>
            <p:cNvPr id="161" name="Google Shape;161;p24"/>
            <p:cNvPicPr preferRelativeResize="0"/>
            <p:nvPr/>
          </p:nvPicPr>
          <p:blipFill rotWithShape="1">
            <a:blip r:embed="rId3">
              <a:alphaModFix/>
            </a:blip>
            <a:srcRect l="7719" t="7326" r="61887" b="61427"/>
            <a:stretch/>
          </p:blipFill>
          <p:spPr>
            <a:xfrm>
              <a:off x="652051" y="2565187"/>
              <a:ext cx="812099" cy="802243"/>
            </a:xfrm>
            <a:prstGeom prst="rect">
              <a:avLst/>
            </a:prstGeom>
            <a:noFill/>
            <a:ln>
              <a:noFill/>
            </a:ln>
          </p:spPr>
        </p:pic>
        <p:pic>
          <p:nvPicPr>
            <p:cNvPr id="162" name="Google Shape;162;p24"/>
            <p:cNvPicPr preferRelativeResize="0"/>
            <p:nvPr/>
          </p:nvPicPr>
          <p:blipFill rotWithShape="1">
            <a:blip r:embed="rId4">
              <a:alphaModFix/>
            </a:blip>
            <a:srcRect l="59252" t="8750" r="11588" b="63203"/>
            <a:stretch/>
          </p:blipFill>
          <p:spPr>
            <a:xfrm>
              <a:off x="1478975" y="2548900"/>
              <a:ext cx="796800" cy="815738"/>
            </a:xfrm>
            <a:prstGeom prst="rect">
              <a:avLst/>
            </a:prstGeom>
            <a:noFill/>
            <a:ln>
              <a:noFill/>
            </a:ln>
          </p:spPr>
        </p:pic>
        <p:pic>
          <p:nvPicPr>
            <p:cNvPr id="163" name="Google Shape;163;p24"/>
            <p:cNvPicPr preferRelativeResize="0"/>
            <p:nvPr/>
          </p:nvPicPr>
          <p:blipFill rotWithShape="1">
            <a:blip r:embed="rId4">
              <a:alphaModFix/>
            </a:blip>
            <a:srcRect l="8945" t="31791" r="51592" b="32508"/>
            <a:stretch/>
          </p:blipFill>
          <p:spPr>
            <a:xfrm>
              <a:off x="2290600" y="2553930"/>
              <a:ext cx="812099" cy="782070"/>
            </a:xfrm>
            <a:prstGeom prst="rect">
              <a:avLst/>
            </a:prstGeom>
            <a:noFill/>
            <a:ln>
              <a:noFill/>
            </a:ln>
          </p:spPr>
        </p:pic>
        <p:pic>
          <p:nvPicPr>
            <p:cNvPr id="164" name="Google Shape;164;p24"/>
            <p:cNvPicPr preferRelativeResize="0"/>
            <p:nvPr/>
          </p:nvPicPr>
          <p:blipFill rotWithShape="1">
            <a:blip r:embed="rId4">
              <a:alphaModFix/>
            </a:blip>
            <a:srcRect l="60634" t="63499" r="15859" b="13525"/>
            <a:stretch/>
          </p:blipFill>
          <p:spPr>
            <a:xfrm>
              <a:off x="3104475" y="2522497"/>
              <a:ext cx="812099" cy="844939"/>
            </a:xfrm>
            <a:prstGeom prst="rect">
              <a:avLst/>
            </a:prstGeom>
            <a:noFill/>
            <a:ln>
              <a:noFill/>
            </a:ln>
          </p:spPr>
        </p:pic>
      </p:grpSp>
      <p:cxnSp>
        <p:nvCxnSpPr>
          <p:cNvPr id="165" name="Google Shape;165;p24"/>
          <p:cNvCxnSpPr/>
          <p:nvPr/>
        </p:nvCxnSpPr>
        <p:spPr>
          <a:xfrm>
            <a:off x="605950" y="2804275"/>
            <a:ext cx="7989900" cy="0"/>
          </a:xfrm>
          <a:prstGeom prst="straightConnector1">
            <a:avLst/>
          </a:prstGeom>
          <a:noFill/>
          <a:ln w="9525" cap="flat" cmpd="sng">
            <a:solidFill>
              <a:srgbClr val="595959"/>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Historical Argument (Thesis or Claim)</a:t>
            </a:r>
            <a:endParaRPr b="0">
              <a:latin typeface="Barlow Condensed SemiBold"/>
              <a:ea typeface="Barlow Condensed SemiBold"/>
              <a:cs typeface="Barlow Condensed SemiBold"/>
              <a:sym typeface="Barlow Condensed SemiBold"/>
            </a:endParaRPr>
          </a:p>
        </p:txBody>
      </p:sp>
      <p:sp>
        <p:nvSpPr>
          <p:cNvPr id="171" name="Google Shape;171;p25"/>
          <p:cNvSpPr txBox="1">
            <a:spLocks noGrp="1"/>
          </p:cNvSpPr>
          <p:nvPr>
            <p:ph type="body" idx="1"/>
          </p:nvPr>
        </p:nvSpPr>
        <p:spPr>
          <a:xfrm>
            <a:off x="145175" y="1065675"/>
            <a:ext cx="8869500" cy="9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Historical Argument examines the central point or focus of the project and is crafted based on presented historical evidence. </a:t>
            </a:r>
            <a:endParaRPr sz="2000"/>
          </a:p>
          <a:p>
            <a:pPr marL="0" lvl="0" indent="0" algn="l" rtl="0">
              <a:spcBef>
                <a:spcPts val="1600"/>
              </a:spcBef>
              <a:spcAft>
                <a:spcPts val="1600"/>
              </a:spcAft>
              <a:buNone/>
            </a:pPr>
            <a:r>
              <a:rPr lang="en" sz="2000"/>
              <a:t>Projects must make a meaningful connection to the theme, incorporate it into the project, and show why the topic is significant in history. </a:t>
            </a:r>
            <a:endParaRPr sz="2000"/>
          </a:p>
        </p:txBody>
      </p:sp>
      <p:sp>
        <p:nvSpPr>
          <p:cNvPr id="172" name="Google Shape;172;p25"/>
          <p:cNvSpPr/>
          <p:nvPr/>
        </p:nvSpPr>
        <p:spPr>
          <a:xfrm rot="10800000">
            <a:off x="1040951" y="2859321"/>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25"/>
          <p:cNvSpPr txBox="1"/>
          <p:nvPr/>
        </p:nvSpPr>
        <p:spPr>
          <a:xfrm>
            <a:off x="560439" y="3215552"/>
            <a:ext cx="8707298"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a:t>
            </a:r>
            <a:r>
              <a:rPr lang="en" dirty="0">
                <a:latin typeface="Barlow"/>
                <a:ea typeface="Barlow"/>
                <a:cs typeface="Barlow"/>
                <a:sym typeface="Barlow"/>
              </a:rPr>
              <a:t>Exemplary</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Proficient</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Developing</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Novice</a:t>
            </a:r>
            <a:r>
              <a:rPr lang="en" i="0" u="none" strike="noStrike" cap="none" dirty="0">
                <a:solidFill>
                  <a:srgbClr val="000000"/>
                </a:solidFill>
                <a:latin typeface="Barlow"/>
                <a:ea typeface="Barlow"/>
                <a:cs typeface="Barlow"/>
                <a:sym typeface="Barlow"/>
              </a:rPr>
              <a:t>     	 Not Evident</a:t>
            </a:r>
            <a:endParaRPr i="0" u="none" strike="noStrike" cap="none" dirty="0">
              <a:solidFill>
                <a:srgbClr val="000000"/>
              </a:solidFill>
              <a:latin typeface="Barlow"/>
              <a:ea typeface="Barlow"/>
              <a:cs typeface="Barlow"/>
              <a:sym typeface="Barlow"/>
            </a:endParaRPr>
          </a:p>
        </p:txBody>
      </p:sp>
      <p:pic>
        <p:nvPicPr>
          <p:cNvPr id="174" name="Google Shape;174;p25"/>
          <p:cNvPicPr preferRelativeResize="0"/>
          <p:nvPr/>
        </p:nvPicPr>
        <p:blipFill>
          <a:blip r:embed="rId3">
            <a:alphaModFix/>
          </a:blip>
          <a:stretch>
            <a:fillRect/>
          </a:stretch>
        </p:blipFill>
        <p:spPr>
          <a:xfrm>
            <a:off x="117163" y="3644485"/>
            <a:ext cx="8909676" cy="72540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6"/>
          <p:cNvPicPr preferRelativeResize="0"/>
          <p:nvPr/>
        </p:nvPicPr>
        <p:blipFill>
          <a:blip r:embed="rId3">
            <a:alphaModFix/>
          </a:blip>
          <a:stretch>
            <a:fillRect/>
          </a:stretch>
        </p:blipFill>
        <p:spPr>
          <a:xfrm>
            <a:off x="63750" y="3451775"/>
            <a:ext cx="8966449" cy="89490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84" name="Google Shape;184;p26"/>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Annual Theme</a:t>
            </a:r>
            <a:endParaRPr b="0">
              <a:latin typeface="Barlow Condensed SemiBold"/>
              <a:ea typeface="Barlow Condensed SemiBold"/>
              <a:cs typeface="Barlow Condensed SemiBold"/>
              <a:sym typeface="Barlow Condensed SemiBold"/>
            </a:endParaRPr>
          </a:p>
        </p:txBody>
      </p:sp>
      <p:sp>
        <p:nvSpPr>
          <p:cNvPr id="187" name="Google Shape;187;p26"/>
          <p:cNvSpPr/>
          <p:nvPr/>
        </p:nvSpPr>
        <p:spPr>
          <a:xfrm>
            <a:off x="6385416" y="3635203"/>
            <a:ext cx="675000" cy="2400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6"/>
          <p:cNvSpPr/>
          <p:nvPr/>
        </p:nvSpPr>
        <p:spPr>
          <a:xfrm>
            <a:off x="7188665" y="4106568"/>
            <a:ext cx="675000" cy="2400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6"/>
          <p:cNvSpPr/>
          <p:nvPr/>
        </p:nvSpPr>
        <p:spPr>
          <a:xfrm>
            <a:off x="4724976" y="3635203"/>
            <a:ext cx="736200" cy="2400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6"/>
          <p:cNvSpPr/>
          <p:nvPr/>
        </p:nvSpPr>
        <p:spPr>
          <a:xfrm>
            <a:off x="3075238" y="3635203"/>
            <a:ext cx="494100" cy="2400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6"/>
          <p:cNvSpPr/>
          <p:nvPr/>
        </p:nvSpPr>
        <p:spPr>
          <a:xfrm>
            <a:off x="1119178" y="3635203"/>
            <a:ext cx="844800" cy="2400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6"/>
          <p:cNvSpPr txBox="1"/>
          <p:nvPr/>
        </p:nvSpPr>
        <p:spPr>
          <a:xfrm>
            <a:off x="145175" y="1436788"/>
            <a:ext cx="85206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Theme refers to the “big idea” that unifies all NHD projects for a contest year. Each entry must connect to the annual theme. </a:t>
            </a:r>
            <a:endParaRPr sz="2000">
              <a:solidFill>
                <a:schemeClr val="dk2"/>
              </a:solidFill>
              <a:latin typeface="Barlow"/>
              <a:ea typeface="Barlow"/>
              <a:cs typeface="Barlow"/>
              <a:sym typeface="Barlow"/>
            </a:endParaRPr>
          </a:p>
        </p:txBody>
      </p:sp>
      <p:sp>
        <p:nvSpPr>
          <p:cNvPr id="12" name="Google Shape;251;p31">
            <a:extLst>
              <a:ext uri="{FF2B5EF4-FFF2-40B4-BE49-F238E27FC236}">
                <a16:creationId xmlns:a16="http://schemas.microsoft.com/office/drawing/2014/main" id="{A404D091-D64F-4C17-AFB4-C6B706C2FBB9}"/>
              </a:ext>
            </a:extLst>
          </p:cNvPr>
          <p:cNvSpPr/>
          <p:nvPr/>
        </p:nvSpPr>
        <p:spPr>
          <a:xfrm rot="10800000">
            <a:off x="1072557" y="2671557"/>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256;p31">
            <a:extLst>
              <a:ext uri="{FF2B5EF4-FFF2-40B4-BE49-F238E27FC236}">
                <a16:creationId xmlns:a16="http://schemas.microsoft.com/office/drawing/2014/main" id="{FD2F958F-3601-4BA3-B2CA-518A1AE1C146}"/>
              </a:ext>
            </a:extLst>
          </p:cNvPr>
          <p:cNvSpPr txBox="1"/>
          <p:nvPr/>
        </p:nvSpPr>
        <p:spPr>
          <a:xfrm>
            <a:off x="572943" y="2988481"/>
            <a:ext cx="8966449"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a:t>
            </a:r>
            <a:r>
              <a:rPr lang="en" sz="1200" dirty="0">
                <a:latin typeface="Barlow"/>
                <a:ea typeface="Barlow"/>
                <a:cs typeface="Barlow"/>
                <a:sym typeface="Barlow"/>
              </a:rPr>
              <a:t>Exemplary</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Proficient</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Developing</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Novice</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         </a:t>
            </a:r>
            <a:r>
              <a:rPr lang="en" sz="1200" i="0" u="none" strike="noStrike" cap="none" dirty="0">
                <a:solidFill>
                  <a:srgbClr val="000000"/>
                </a:solidFill>
                <a:latin typeface="Barlow"/>
                <a:ea typeface="Barlow"/>
                <a:cs typeface="Barlow"/>
                <a:sym typeface="Barlow"/>
              </a:rPr>
              <a:t>  Not Evident</a:t>
            </a:r>
            <a:endParaRPr sz="1200" i="0" u="none" strike="noStrike" cap="none" dirty="0">
              <a:solidFill>
                <a:srgbClr val="000000"/>
              </a:solidFill>
              <a:latin typeface="Barlow"/>
              <a:ea typeface="Barlow"/>
              <a:cs typeface="Barlow"/>
              <a:sym typeface="Barl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7"/>
          <p:cNvPicPr preferRelativeResize="0"/>
          <p:nvPr/>
        </p:nvPicPr>
        <p:blipFill>
          <a:blip r:embed="rId3">
            <a:alphaModFix/>
          </a:blip>
          <a:stretch>
            <a:fillRect/>
          </a:stretch>
        </p:blipFill>
        <p:spPr>
          <a:xfrm>
            <a:off x="65163" y="3679278"/>
            <a:ext cx="9013665" cy="720725"/>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198" name="Google Shape;198;p27"/>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Wide Rese</a:t>
            </a:r>
            <a:r>
              <a:rPr lang="en"/>
              <a:t>arch </a:t>
            </a:r>
            <a:endParaRPr b="0">
              <a:latin typeface="Barlow Condensed SemiBold"/>
              <a:ea typeface="Barlow Condensed SemiBold"/>
              <a:cs typeface="Barlow Condensed SemiBold"/>
              <a:sym typeface="Barlow Condensed SemiBold"/>
            </a:endParaRPr>
          </a:p>
        </p:txBody>
      </p:sp>
      <p:sp>
        <p:nvSpPr>
          <p:cNvPr id="200" name="Google Shape;200;p27"/>
          <p:cNvSpPr/>
          <p:nvPr/>
        </p:nvSpPr>
        <p:spPr>
          <a:xfrm>
            <a:off x="1354063" y="3867877"/>
            <a:ext cx="6801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7"/>
          <p:cNvSpPr/>
          <p:nvPr/>
        </p:nvSpPr>
        <p:spPr>
          <a:xfrm>
            <a:off x="3008538" y="3867877"/>
            <a:ext cx="6801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7"/>
          <p:cNvSpPr/>
          <p:nvPr/>
        </p:nvSpPr>
        <p:spPr>
          <a:xfrm>
            <a:off x="4849713" y="3867877"/>
            <a:ext cx="6801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7"/>
          <p:cNvSpPr/>
          <p:nvPr/>
        </p:nvSpPr>
        <p:spPr>
          <a:xfrm>
            <a:off x="7162713" y="3867877"/>
            <a:ext cx="5094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7"/>
          <p:cNvSpPr txBox="1"/>
          <p:nvPr/>
        </p:nvSpPr>
        <p:spPr>
          <a:xfrm>
            <a:off x="145175" y="1180275"/>
            <a:ext cx="85206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Wide research refers to the variety of types of available sources (books, articles, credible websites, diaries, photographs, newspaper articles, letters, etc.) that are used in the research.</a:t>
            </a:r>
            <a:endParaRPr sz="2000">
              <a:solidFill>
                <a:schemeClr val="dk2"/>
              </a:solidFill>
              <a:latin typeface="Barlow"/>
              <a:ea typeface="Barlow"/>
              <a:cs typeface="Barlow"/>
              <a:sym typeface="Barlow"/>
            </a:endParaRPr>
          </a:p>
        </p:txBody>
      </p:sp>
      <p:sp>
        <p:nvSpPr>
          <p:cNvPr id="11" name="Google Shape;251;p31">
            <a:extLst>
              <a:ext uri="{FF2B5EF4-FFF2-40B4-BE49-F238E27FC236}">
                <a16:creationId xmlns:a16="http://schemas.microsoft.com/office/drawing/2014/main" id="{CDB5E06C-4F2A-48F0-8878-F6EABDF42D2E}"/>
              </a:ext>
            </a:extLst>
          </p:cNvPr>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56;p31">
            <a:extLst>
              <a:ext uri="{FF2B5EF4-FFF2-40B4-BE49-F238E27FC236}">
                <a16:creationId xmlns:a16="http://schemas.microsoft.com/office/drawing/2014/main" id="{78B36499-98C8-4E43-93BF-F62E81286378}"/>
              </a:ext>
            </a:extLst>
          </p:cNvPr>
          <p:cNvSpPr txBox="1"/>
          <p:nvPr/>
        </p:nvSpPr>
        <p:spPr>
          <a:xfrm>
            <a:off x="1244764" y="3278128"/>
            <a:ext cx="8751454"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dirty="0">
                <a:latin typeface="Barlow"/>
                <a:ea typeface="Barlow"/>
                <a:cs typeface="Barlow"/>
                <a:sym typeface="Barlow"/>
              </a:rPr>
              <a:t>   Exemplary</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Proficient</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Developing</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Novice</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         </a:t>
            </a:r>
            <a:r>
              <a:rPr lang="en" sz="1200" i="0" u="none" strike="noStrike" cap="none" dirty="0">
                <a:solidFill>
                  <a:srgbClr val="000000"/>
                </a:solidFill>
                <a:latin typeface="Barlow"/>
                <a:ea typeface="Barlow"/>
                <a:cs typeface="Barlow"/>
                <a:sym typeface="Barlow"/>
              </a:rPr>
              <a:t>  Not Evident</a:t>
            </a:r>
            <a:endParaRPr sz="1200" i="0" u="none" strike="noStrike" cap="none" dirty="0">
              <a:solidFill>
                <a:srgbClr val="000000"/>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8"/>
          <p:cNvPicPr preferRelativeResize="0"/>
          <p:nvPr/>
        </p:nvPicPr>
        <p:blipFill>
          <a:blip r:embed="rId3">
            <a:alphaModFix/>
          </a:blip>
          <a:stretch>
            <a:fillRect/>
          </a:stretch>
        </p:blipFill>
        <p:spPr>
          <a:xfrm>
            <a:off x="76200" y="3781038"/>
            <a:ext cx="8839198" cy="69828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11" name="Google Shape;211;p28"/>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Primary Sources</a:t>
            </a:r>
            <a:endParaRPr b="0">
              <a:latin typeface="Barlow Condensed SemiBold"/>
              <a:ea typeface="Barlow Condensed SemiBold"/>
              <a:cs typeface="Barlow Condensed SemiBold"/>
              <a:sym typeface="Barlow Condensed SemiBold"/>
            </a:endParaRPr>
          </a:p>
        </p:txBody>
      </p:sp>
      <p:sp>
        <p:nvSpPr>
          <p:cNvPr id="213" name="Google Shape;213;p28"/>
          <p:cNvSpPr/>
          <p:nvPr/>
        </p:nvSpPr>
        <p:spPr>
          <a:xfrm>
            <a:off x="1090100" y="3989950"/>
            <a:ext cx="880200" cy="1896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8"/>
          <p:cNvSpPr/>
          <p:nvPr/>
        </p:nvSpPr>
        <p:spPr>
          <a:xfrm>
            <a:off x="2905897" y="3966400"/>
            <a:ext cx="5094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8"/>
          <p:cNvSpPr/>
          <p:nvPr/>
        </p:nvSpPr>
        <p:spPr>
          <a:xfrm>
            <a:off x="4623326" y="3966400"/>
            <a:ext cx="7551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8"/>
          <p:cNvSpPr/>
          <p:nvPr/>
        </p:nvSpPr>
        <p:spPr>
          <a:xfrm>
            <a:off x="6635875" y="3966400"/>
            <a:ext cx="554400" cy="1896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8"/>
          <p:cNvSpPr txBox="1"/>
          <p:nvPr/>
        </p:nvSpPr>
        <p:spPr>
          <a:xfrm>
            <a:off x="47975" y="1166350"/>
            <a:ext cx="8715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Connected to an event by time or participation. </a:t>
            </a:r>
            <a:endParaRPr sz="2000">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0" lvl="0" indent="0" algn="l" rtl="0">
              <a:spcBef>
                <a:spcPts val="0"/>
              </a:spcBef>
              <a:spcAft>
                <a:spcPts val="0"/>
              </a:spcAft>
              <a:buNone/>
            </a:pPr>
            <a:r>
              <a:rPr lang="en" sz="2000">
                <a:solidFill>
                  <a:schemeClr val="dk2"/>
                </a:solidFill>
                <a:latin typeface="Barlow"/>
                <a:ea typeface="Barlow"/>
                <a:cs typeface="Barlow"/>
                <a:sym typeface="Barlow"/>
              </a:rPr>
              <a:t>They may include, but are not limited to: eyewitness accounts, letters, speeches, diaries, images, artifacts newspaper articles, oral history interviews with people from the time, or oral traditions.</a:t>
            </a:r>
            <a:endParaRPr sz="2000">
              <a:solidFill>
                <a:schemeClr val="dk2"/>
              </a:solidFill>
              <a:latin typeface="Barlow"/>
              <a:ea typeface="Barlow"/>
              <a:cs typeface="Barlow"/>
              <a:sym typeface="Barlow"/>
            </a:endParaRPr>
          </a:p>
        </p:txBody>
      </p:sp>
      <p:sp>
        <p:nvSpPr>
          <p:cNvPr id="11" name="Google Shape;251;p31">
            <a:extLst>
              <a:ext uri="{FF2B5EF4-FFF2-40B4-BE49-F238E27FC236}">
                <a16:creationId xmlns:a16="http://schemas.microsoft.com/office/drawing/2014/main" id="{318977AC-0E1B-433A-9136-3B96E7512D18}"/>
              </a:ext>
            </a:extLst>
          </p:cNvPr>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56;p31">
            <a:extLst>
              <a:ext uri="{FF2B5EF4-FFF2-40B4-BE49-F238E27FC236}">
                <a16:creationId xmlns:a16="http://schemas.microsoft.com/office/drawing/2014/main" id="{7596B20C-A1BD-455B-9080-B718618E2FA1}"/>
              </a:ext>
            </a:extLst>
          </p:cNvPr>
          <p:cNvSpPr txBox="1"/>
          <p:nvPr/>
        </p:nvSpPr>
        <p:spPr>
          <a:xfrm>
            <a:off x="1083820" y="3087795"/>
            <a:ext cx="79803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Exemplary</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Proficient</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Developing</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Novice</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         </a:t>
            </a:r>
            <a:r>
              <a:rPr lang="en" sz="1500" i="0" u="none" strike="noStrike" cap="none" dirty="0">
                <a:solidFill>
                  <a:srgbClr val="000000"/>
                </a:solidFill>
                <a:latin typeface="Barlow"/>
                <a:ea typeface="Barlow"/>
                <a:cs typeface="Barlow"/>
                <a:sym typeface="Barlow"/>
              </a:rPr>
              <a:t>  Not Evident</a:t>
            </a:r>
            <a:endParaRPr sz="1500" i="0" u="none" strike="noStrike" cap="none" dirty="0">
              <a:solidFill>
                <a:srgbClr val="000000"/>
              </a:solidFill>
              <a:latin typeface="Barlow"/>
              <a:ea typeface="Barlow"/>
              <a:cs typeface="Barlow"/>
              <a:sym typeface="Barlow"/>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9"/>
          <p:cNvPicPr preferRelativeResize="0"/>
          <p:nvPr/>
        </p:nvPicPr>
        <p:blipFill>
          <a:blip r:embed="rId3">
            <a:alphaModFix/>
          </a:blip>
          <a:stretch>
            <a:fillRect/>
          </a:stretch>
        </p:blipFill>
        <p:spPr>
          <a:xfrm>
            <a:off x="87225" y="3774575"/>
            <a:ext cx="8839198" cy="71531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24" name="Google Shape;224;p29"/>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Historical Context</a:t>
            </a:r>
            <a:endParaRPr b="0">
              <a:latin typeface="Barlow Condensed SemiBold"/>
              <a:ea typeface="Barlow Condensed SemiBold"/>
              <a:cs typeface="Barlow Condensed SemiBold"/>
              <a:sym typeface="Barlow Condensed SemiBold"/>
            </a:endParaRPr>
          </a:p>
        </p:txBody>
      </p:sp>
      <p:sp>
        <p:nvSpPr>
          <p:cNvPr id="226" name="Google Shape;226;p29"/>
          <p:cNvSpPr/>
          <p:nvPr/>
        </p:nvSpPr>
        <p:spPr>
          <a:xfrm>
            <a:off x="1738425" y="4112000"/>
            <a:ext cx="880200" cy="1896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9"/>
          <p:cNvSpPr/>
          <p:nvPr/>
        </p:nvSpPr>
        <p:spPr>
          <a:xfrm>
            <a:off x="3479122" y="4088450"/>
            <a:ext cx="5094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9"/>
          <p:cNvSpPr/>
          <p:nvPr/>
        </p:nvSpPr>
        <p:spPr>
          <a:xfrm>
            <a:off x="5252876" y="4088450"/>
            <a:ext cx="7551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9"/>
          <p:cNvSpPr/>
          <p:nvPr/>
        </p:nvSpPr>
        <p:spPr>
          <a:xfrm>
            <a:off x="7011950" y="4112000"/>
            <a:ext cx="554400" cy="1896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9"/>
          <p:cNvSpPr txBox="1"/>
          <p:nvPr/>
        </p:nvSpPr>
        <p:spPr>
          <a:xfrm>
            <a:off x="87225" y="1146075"/>
            <a:ext cx="86730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Historical context is the larger setting in which a topic took place. </a:t>
            </a:r>
            <a:endParaRPr sz="2000">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0" lvl="0" indent="0" algn="l" rtl="0">
              <a:spcBef>
                <a:spcPts val="0"/>
              </a:spcBef>
              <a:spcAft>
                <a:spcPts val="0"/>
              </a:spcAft>
              <a:buNone/>
            </a:pPr>
            <a:r>
              <a:rPr lang="en" sz="2000">
                <a:solidFill>
                  <a:schemeClr val="dk2"/>
                </a:solidFill>
                <a:latin typeface="Barlow"/>
                <a:ea typeface="Barlow"/>
                <a:cs typeface="Barlow"/>
                <a:sym typeface="Barlow"/>
              </a:rPr>
              <a:t>May include relevant economic, social, intellectual, religious, cultural, or political conditions of the place and time. </a:t>
            </a:r>
            <a:endParaRPr sz="2000">
              <a:solidFill>
                <a:schemeClr val="dk2"/>
              </a:solidFill>
              <a:latin typeface="Barlow"/>
              <a:ea typeface="Barlow"/>
              <a:cs typeface="Barlow"/>
              <a:sym typeface="Barlow"/>
            </a:endParaRPr>
          </a:p>
        </p:txBody>
      </p:sp>
      <p:sp>
        <p:nvSpPr>
          <p:cNvPr id="11" name="Google Shape;251;p31">
            <a:extLst>
              <a:ext uri="{FF2B5EF4-FFF2-40B4-BE49-F238E27FC236}">
                <a16:creationId xmlns:a16="http://schemas.microsoft.com/office/drawing/2014/main" id="{26B5C432-F3C3-4A6A-91D3-F09599D11083}"/>
              </a:ext>
            </a:extLst>
          </p:cNvPr>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56;p31">
            <a:extLst>
              <a:ext uri="{FF2B5EF4-FFF2-40B4-BE49-F238E27FC236}">
                <a16:creationId xmlns:a16="http://schemas.microsoft.com/office/drawing/2014/main" id="{872A02DF-1F88-4A90-B929-9336B014AFD7}"/>
              </a:ext>
            </a:extLst>
          </p:cNvPr>
          <p:cNvSpPr txBox="1"/>
          <p:nvPr/>
        </p:nvSpPr>
        <p:spPr>
          <a:xfrm>
            <a:off x="1083820" y="3087795"/>
            <a:ext cx="79803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Exemplary</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Proficient</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Developing</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Novice</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         </a:t>
            </a:r>
            <a:r>
              <a:rPr lang="en" sz="1500" i="0" u="none" strike="noStrike" cap="none" dirty="0">
                <a:solidFill>
                  <a:srgbClr val="000000"/>
                </a:solidFill>
                <a:latin typeface="Barlow"/>
                <a:ea typeface="Barlow"/>
                <a:cs typeface="Barlow"/>
                <a:sym typeface="Barlow"/>
              </a:rPr>
              <a:t>  Not Evident</a:t>
            </a:r>
            <a:endParaRPr sz="1500" i="0" u="none" strike="noStrike" cap="none" dirty="0">
              <a:solidFill>
                <a:srgbClr val="000000"/>
              </a:solidFill>
              <a:latin typeface="Barlow"/>
              <a:ea typeface="Barlow"/>
              <a:cs typeface="Barlow"/>
              <a:sym typeface="Barlow"/>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0"/>
          <p:cNvPicPr preferRelativeResize="0"/>
          <p:nvPr/>
        </p:nvPicPr>
        <p:blipFill>
          <a:blip r:embed="rId3">
            <a:alphaModFix/>
          </a:blip>
          <a:stretch>
            <a:fillRect/>
          </a:stretch>
        </p:blipFill>
        <p:spPr>
          <a:xfrm>
            <a:off x="211463" y="3791450"/>
            <a:ext cx="8839200" cy="585321"/>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37" name="Google Shape;237;p30"/>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Multiple Perspectives </a:t>
            </a:r>
            <a:endParaRPr b="0">
              <a:latin typeface="Barlow Condensed SemiBold"/>
              <a:ea typeface="Barlow Condensed SemiBold"/>
              <a:cs typeface="Barlow Condensed SemiBold"/>
              <a:sym typeface="Barlow Condensed SemiBold"/>
            </a:endParaRPr>
          </a:p>
        </p:txBody>
      </p:sp>
      <p:sp>
        <p:nvSpPr>
          <p:cNvPr id="239" name="Google Shape;239;p30"/>
          <p:cNvSpPr/>
          <p:nvPr/>
        </p:nvSpPr>
        <p:spPr>
          <a:xfrm>
            <a:off x="7581825" y="3965775"/>
            <a:ext cx="5049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0"/>
          <p:cNvSpPr/>
          <p:nvPr/>
        </p:nvSpPr>
        <p:spPr>
          <a:xfrm>
            <a:off x="3269050" y="3965775"/>
            <a:ext cx="5049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0"/>
          <p:cNvSpPr/>
          <p:nvPr/>
        </p:nvSpPr>
        <p:spPr>
          <a:xfrm>
            <a:off x="1493100" y="3965775"/>
            <a:ext cx="8445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0"/>
          <p:cNvSpPr/>
          <p:nvPr/>
        </p:nvSpPr>
        <p:spPr>
          <a:xfrm>
            <a:off x="4981700" y="3965775"/>
            <a:ext cx="7812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0"/>
          <p:cNvSpPr txBox="1"/>
          <p:nvPr/>
        </p:nvSpPr>
        <p:spPr>
          <a:xfrm>
            <a:off x="145175" y="1188525"/>
            <a:ext cx="86766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A perspective is one point of view, one person’s experience, or side of the story. </a:t>
            </a:r>
            <a:endParaRPr sz="2000">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0" lvl="0" indent="0" algn="l" rtl="0">
              <a:spcBef>
                <a:spcPts val="0"/>
              </a:spcBef>
              <a:spcAft>
                <a:spcPts val="0"/>
              </a:spcAft>
              <a:buNone/>
            </a:pPr>
            <a:r>
              <a:rPr lang="en" sz="2000">
                <a:solidFill>
                  <a:schemeClr val="dk2"/>
                </a:solidFill>
                <a:latin typeface="Barlow"/>
                <a:ea typeface="Barlow"/>
                <a:cs typeface="Barlow"/>
                <a:sym typeface="Barlow"/>
              </a:rPr>
              <a:t>Multiple perspectives are present when a topic is viewed from more than one point of view, primarily those with different opinions.</a:t>
            </a:r>
            <a:endParaRPr sz="2000">
              <a:solidFill>
                <a:schemeClr val="dk2"/>
              </a:solidFill>
              <a:latin typeface="Barlow"/>
              <a:ea typeface="Barlow"/>
              <a:cs typeface="Barlow"/>
              <a:sym typeface="Barlow"/>
            </a:endParaRPr>
          </a:p>
        </p:txBody>
      </p:sp>
      <p:sp>
        <p:nvSpPr>
          <p:cNvPr id="13" name="Google Shape;251;p31">
            <a:extLst>
              <a:ext uri="{FF2B5EF4-FFF2-40B4-BE49-F238E27FC236}">
                <a16:creationId xmlns:a16="http://schemas.microsoft.com/office/drawing/2014/main" id="{8CCA76ED-3A25-4FAA-A0E9-BB12EC6CA55D}"/>
              </a:ext>
            </a:extLst>
          </p:cNvPr>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256;p31">
            <a:extLst>
              <a:ext uri="{FF2B5EF4-FFF2-40B4-BE49-F238E27FC236}">
                <a16:creationId xmlns:a16="http://schemas.microsoft.com/office/drawing/2014/main" id="{E5EC863D-3CED-455C-BC24-0EA356C36D5A}"/>
              </a:ext>
            </a:extLst>
          </p:cNvPr>
          <p:cNvSpPr txBox="1"/>
          <p:nvPr/>
        </p:nvSpPr>
        <p:spPr>
          <a:xfrm>
            <a:off x="1230656" y="3373988"/>
            <a:ext cx="8918945"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dirty="0">
                <a:latin typeface="Barlow"/>
                <a:ea typeface="Barlow"/>
                <a:cs typeface="Barlow"/>
                <a:sym typeface="Barlow"/>
              </a:rPr>
              <a:t>      Exemplary</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Proficient</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Developing</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Novice</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         </a:t>
            </a:r>
            <a:r>
              <a:rPr lang="en" sz="1200" i="0" u="none" strike="noStrike" cap="none" dirty="0">
                <a:solidFill>
                  <a:srgbClr val="000000"/>
                </a:solidFill>
                <a:latin typeface="Barlow"/>
                <a:ea typeface="Barlow"/>
                <a:cs typeface="Barlow"/>
                <a:sym typeface="Barlow"/>
              </a:rPr>
              <a:t>  Not Evident</a:t>
            </a:r>
            <a:endParaRPr sz="1200" i="0" u="none" strike="noStrike" cap="none" dirty="0">
              <a:solidFill>
                <a:srgbClr val="000000"/>
              </a:solidFill>
              <a:latin typeface="Barlow"/>
              <a:ea typeface="Barlow"/>
              <a:cs typeface="Barlow"/>
              <a:sym typeface="Barl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3"/>
          <p:cNvSpPr txBox="1">
            <a:spLocks noGrp="1"/>
          </p:cNvSpPr>
          <p:nvPr>
            <p:ph type="body" idx="1"/>
          </p:nvPr>
        </p:nvSpPr>
        <p:spPr>
          <a:xfrm>
            <a:off x="175450" y="7600"/>
            <a:ext cx="8786700" cy="7419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b="0">
                <a:latin typeface="Barlow Condensed SemiBold"/>
                <a:ea typeface="Barlow Condensed SemiBold"/>
                <a:cs typeface="Barlow Condensed SemiBold"/>
                <a:sym typeface="Barlow Condensed SemiBold"/>
              </a:rPr>
              <a:t>Thank You! </a:t>
            </a:r>
            <a:endParaRPr b="0">
              <a:latin typeface="Barlow Condensed SemiBold"/>
              <a:ea typeface="Barlow Condensed SemiBold"/>
              <a:cs typeface="Barlow Condensed SemiBold"/>
              <a:sym typeface="Barlow Condensed SemiBold"/>
            </a:endParaRPr>
          </a:p>
        </p:txBody>
      </p:sp>
      <p:pic>
        <p:nvPicPr>
          <p:cNvPr id="73" name="Google Shape;73;p13"/>
          <p:cNvPicPr preferRelativeResize="0"/>
          <p:nvPr/>
        </p:nvPicPr>
        <p:blipFill>
          <a:blip r:embed="rId3">
            <a:alphaModFix/>
          </a:blip>
          <a:stretch>
            <a:fillRect/>
          </a:stretch>
        </p:blipFill>
        <p:spPr>
          <a:xfrm>
            <a:off x="1268450" y="1241375"/>
            <a:ext cx="3175199" cy="2119799"/>
          </a:xfrm>
          <a:prstGeom prst="rect">
            <a:avLst/>
          </a:prstGeom>
          <a:noFill/>
          <a:ln>
            <a:noFill/>
          </a:ln>
        </p:spPr>
      </p:pic>
      <p:pic>
        <p:nvPicPr>
          <p:cNvPr id="74" name="Google Shape;74;p13"/>
          <p:cNvPicPr preferRelativeResize="0"/>
          <p:nvPr/>
        </p:nvPicPr>
        <p:blipFill>
          <a:blip r:embed="rId4">
            <a:alphaModFix/>
          </a:blip>
          <a:stretch>
            <a:fillRect/>
          </a:stretch>
        </p:blipFill>
        <p:spPr>
          <a:xfrm>
            <a:off x="4692700" y="2255410"/>
            <a:ext cx="3175196" cy="211991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31"/>
          <p:cNvPicPr preferRelativeResize="0"/>
          <p:nvPr/>
        </p:nvPicPr>
        <p:blipFill>
          <a:blip r:embed="rId3">
            <a:alphaModFix/>
          </a:blip>
          <a:stretch>
            <a:fillRect/>
          </a:stretch>
        </p:blipFill>
        <p:spPr>
          <a:xfrm>
            <a:off x="77300" y="3690050"/>
            <a:ext cx="8839201" cy="866089"/>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50" name="Google Shape;250;p31"/>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Historical Accuracy</a:t>
            </a:r>
            <a:endParaRPr b="0">
              <a:latin typeface="Barlow Condensed SemiBold"/>
              <a:ea typeface="Barlow Condensed SemiBold"/>
              <a:cs typeface="Barlow Condensed SemiBold"/>
              <a:sym typeface="Barlow Condensed SemiBold"/>
            </a:endParaRPr>
          </a:p>
        </p:txBody>
      </p:sp>
      <p:sp>
        <p:nvSpPr>
          <p:cNvPr id="251" name="Google Shape;251;p31"/>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1"/>
          <p:cNvSpPr/>
          <p:nvPr/>
        </p:nvSpPr>
        <p:spPr>
          <a:xfrm>
            <a:off x="6633650" y="3858300"/>
            <a:ext cx="5049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1"/>
          <p:cNvSpPr/>
          <p:nvPr/>
        </p:nvSpPr>
        <p:spPr>
          <a:xfrm>
            <a:off x="3053125" y="3858300"/>
            <a:ext cx="5049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p:nvPr/>
        </p:nvSpPr>
        <p:spPr>
          <a:xfrm>
            <a:off x="1277175" y="3858300"/>
            <a:ext cx="8445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1"/>
          <p:cNvSpPr/>
          <p:nvPr/>
        </p:nvSpPr>
        <p:spPr>
          <a:xfrm>
            <a:off x="4775150" y="3858300"/>
            <a:ext cx="7812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1"/>
          <p:cNvSpPr txBox="1"/>
          <p:nvPr/>
        </p:nvSpPr>
        <p:spPr>
          <a:xfrm>
            <a:off x="1083820" y="3087795"/>
            <a:ext cx="798030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Exemplary</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Proficient</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Developing</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Novice</a:t>
            </a:r>
            <a:r>
              <a:rPr lang="en" sz="1500" i="0" u="none" strike="noStrike" cap="none" dirty="0">
                <a:solidFill>
                  <a:srgbClr val="000000"/>
                </a:solidFill>
                <a:latin typeface="Barlow"/>
                <a:ea typeface="Barlow"/>
                <a:cs typeface="Barlow"/>
                <a:sym typeface="Barlow"/>
              </a:rPr>
              <a:t>     	</a:t>
            </a:r>
            <a:r>
              <a:rPr lang="en" sz="1500" dirty="0">
                <a:latin typeface="Barlow"/>
                <a:ea typeface="Barlow"/>
                <a:cs typeface="Barlow"/>
                <a:sym typeface="Barlow"/>
              </a:rPr>
              <a:t>         </a:t>
            </a:r>
            <a:r>
              <a:rPr lang="en" sz="1500" i="0" u="none" strike="noStrike" cap="none" dirty="0">
                <a:solidFill>
                  <a:srgbClr val="000000"/>
                </a:solidFill>
                <a:latin typeface="Barlow"/>
                <a:ea typeface="Barlow"/>
                <a:cs typeface="Barlow"/>
                <a:sym typeface="Barlow"/>
              </a:rPr>
              <a:t>  Not Evident</a:t>
            </a:r>
            <a:endParaRPr sz="1500" i="0" u="none" strike="noStrike" cap="none" dirty="0">
              <a:solidFill>
                <a:srgbClr val="000000"/>
              </a:solidFill>
              <a:latin typeface="Barlow"/>
              <a:ea typeface="Barlow"/>
              <a:cs typeface="Barlow"/>
              <a:sym typeface="Barlow"/>
            </a:endParaRPr>
          </a:p>
        </p:txBody>
      </p:sp>
      <p:sp>
        <p:nvSpPr>
          <p:cNvPr id="257" name="Google Shape;257;p31"/>
          <p:cNvSpPr txBox="1"/>
          <p:nvPr/>
        </p:nvSpPr>
        <p:spPr>
          <a:xfrm>
            <a:off x="33275" y="1352500"/>
            <a:ext cx="8744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For NHD, historical accuracy includes three parts: Accurate, credible, and without critical omissions.</a:t>
            </a:r>
            <a:endParaRPr sz="2000">
              <a:solidFill>
                <a:schemeClr val="dk2"/>
              </a:solidFill>
              <a:latin typeface="Barlow"/>
              <a:ea typeface="Barlow"/>
              <a:cs typeface="Barlow"/>
              <a:sym typeface="Barlow"/>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2"/>
          <p:cNvPicPr preferRelativeResize="0"/>
          <p:nvPr/>
        </p:nvPicPr>
        <p:blipFill>
          <a:blip r:embed="rId3">
            <a:alphaModFix/>
          </a:blip>
          <a:stretch>
            <a:fillRect/>
          </a:stretch>
        </p:blipFill>
        <p:spPr>
          <a:xfrm>
            <a:off x="152400" y="3754675"/>
            <a:ext cx="8839201" cy="74085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63" name="Google Shape;263;p32"/>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Significance in History</a:t>
            </a:r>
            <a:endParaRPr b="0">
              <a:latin typeface="Barlow Condensed SemiBold"/>
              <a:ea typeface="Barlow Condensed SemiBold"/>
              <a:cs typeface="Barlow Condensed SemiBold"/>
              <a:sym typeface="Barlow Condensed SemiBold"/>
            </a:endParaRPr>
          </a:p>
        </p:txBody>
      </p:sp>
      <p:sp>
        <p:nvSpPr>
          <p:cNvPr id="265" name="Google Shape;265;p32"/>
          <p:cNvSpPr/>
          <p:nvPr/>
        </p:nvSpPr>
        <p:spPr>
          <a:xfrm>
            <a:off x="6962225" y="3941675"/>
            <a:ext cx="7812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3428625" y="3941675"/>
            <a:ext cx="5049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1680850" y="3941675"/>
            <a:ext cx="8445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5169425" y="3941675"/>
            <a:ext cx="7812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txBox="1"/>
          <p:nvPr/>
        </p:nvSpPr>
        <p:spPr>
          <a:xfrm>
            <a:off x="183425" y="993900"/>
            <a:ext cx="8444100" cy="209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dk2"/>
                </a:solidFill>
                <a:latin typeface="Barlow"/>
                <a:ea typeface="Barlow"/>
                <a:cs typeface="Barlow"/>
                <a:sym typeface="Barlow"/>
              </a:rPr>
              <a:t>The impact or consequences of a topic, both in the short term and the long term. Look for: </a:t>
            </a:r>
            <a:endParaRPr sz="2000">
              <a:solidFill>
                <a:schemeClr val="dk2"/>
              </a:solidFill>
              <a:latin typeface="Barlow"/>
              <a:ea typeface="Barlow"/>
              <a:cs typeface="Barlow"/>
              <a:sym typeface="Barlow"/>
            </a:endParaRPr>
          </a:p>
          <a:p>
            <a:pPr marL="457200" lvl="0" indent="-355600" algn="l" rtl="0">
              <a:spcBef>
                <a:spcPts val="500"/>
              </a:spcBef>
              <a:spcAft>
                <a:spcPts val="0"/>
              </a:spcAft>
              <a:buClr>
                <a:schemeClr val="dk2"/>
              </a:buClr>
              <a:buSzPts val="2000"/>
              <a:buFont typeface="Montserrat"/>
              <a:buChar char="●"/>
            </a:pPr>
            <a:r>
              <a:rPr lang="en" sz="2000" b="1">
                <a:solidFill>
                  <a:schemeClr val="dk2"/>
                </a:solidFill>
                <a:latin typeface="Barlow"/>
                <a:ea typeface="Barlow"/>
                <a:cs typeface="Barlow"/>
                <a:sym typeface="Barlow"/>
              </a:rPr>
              <a:t>Impact</a:t>
            </a:r>
            <a:r>
              <a:rPr lang="en" sz="2000">
                <a:solidFill>
                  <a:schemeClr val="dk2"/>
                </a:solidFill>
                <a:latin typeface="Barlow"/>
                <a:ea typeface="Barlow"/>
                <a:cs typeface="Barlow"/>
                <a:sym typeface="Barlow"/>
              </a:rPr>
              <a:t>: Look for short and long-term impact (or legacy).</a:t>
            </a:r>
            <a:endParaRPr sz="200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Montserrat"/>
              <a:buChar char="●"/>
            </a:pPr>
            <a:r>
              <a:rPr lang="en" sz="2000" b="1">
                <a:solidFill>
                  <a:schemeClr val="dk2"/>
                </a:solidFill>
                <a:latin typeface="Barlow"/>
                <a:ea typeface="Barlow"/>
                <a:cs typeface="Barlow"/>
                <a:sym typeface="Barlow"/>
              </a:rPr>
              <a:t>So what? </a:t>
            </a:r>
            <a:r>
              <a:rPr lang="en" sz="2000">
                <a:solidFill>
                  <a:schemeClr val="dk2"/>
                </a:solidFill>
                <a:latin typeface="Barlow"/>
                <a:ea typeface="Barlow"/>
                <a:cs typeface="Barlow"/>
                <a:sym typeface="Barlow"/>
              </a:rPr>
              <a:t>How did the topic change history?</a:t>
            </a:r>
            <a:endParaRPr sz="200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Montserrat"/>
              <a:buChar char="●"/>
            </a:pPr>
            <a:r>
              <a:rPr lang="en" sz="2000" b="1">
                <a:solidFill>
                  <a:schemeClr val="dk2"/>
                </a:solidFill>
                <a:latin typeface="Barlow"/>
                <a:ea typeface="Barlow"/>
                <a:cs typeface="Barlow"/>
                <a:sym typeface="Barlow"/>
              </a:rPr>
              <a:t>Global vs. Local</a:t>
            </a:r>
            <a:r>
              <a:rPr lang="en" sz="2000">
                <a:solidFill>
                  <a:schemeClr val="dk2"/>
                </a:solidFill>
                <a:latin typeface="Barlow"/>
                <a:ea typeface="Barlow"/>
                <a:cs typeface="Barlow"/>
                <a:sym typeface="Barlow"/>
              </a:rPr>
              <a:t>: Both are okay - success of a project does not depend on the scale of impact.</a:t>
            </a:r>
            <a:endParaRPr sz="2000">
              <a:solidFill>
                <a:schemeClr val="dk2"/>
              </a:solidFill>
              <a:latin typeface="Barlow"/>
              <a:ea typeface="Barlow"/>
              <a:cs typeface="Barlow"/>
              <a:sym typeface="Barlow"/>
            </a:endParaRPr>
          </a:p>
        </p:txBody>
      </p:sp>
      <p:sp>
        <p:nvSpPr>
          <p:cNvPr id="11" name="Google Shape;251;p31">
            <a:extLst>
              <a:ext uri="{FF2B5EF4-FFF2-40B4-BE49-F238E27FC236}">
                <a16:creationId xmlns:a16="http://schemas.microsoft.com/office/drawing/2014/main" id="{EB374DF2-49BA-4CC9-A843-701D1D111221}"/>
              </a:ext>
            </a:extLst>
          </p:cNvPr>
          <p:cNvSpPr/>
          <p:nvPr/>
        </p:nvSpPr>
        <p:spPr>
          <a:xfrm rot="10800000">
            <a:off x="1072557" y="3003250"/>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56;p31">
            <a:extLst>
              <a:ext uri="{FF2B5EF4-FFF2-40B4-BE49-F238E27FC236}">
                <a16:creationId xmlns:a16="http://schemas.microsoft.com/office/drawing/2014/main" id="{2A6C1ABB-27D1-47C4-8B0C-5C84B890D06C}"/>
              </a:ext>
            </a:extLst>
          </p:cNvPr>
          <p:cNvSpPr txBox="1"/>
          <p:nvPr/>
        </p:nvSpPr>
        <p:spPr>
          <a:xfrm>
            <a:off x="1282352" y="3363524"/>
            <a:ext cx="9064120"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500" dirty="0">
                <a:latin typeface="Barlow"/>
                <a:ea typeface="Barlow"/>
                <a:cs typeface="Barlow"/>
                <a:sym typeface="Barlow"/>
              </a:rPr>
              <a:t>      </a:t>
            </a:r>
            <a:r>
              <a:rPr lang="en" sz="1200" dirty="0">
                <a:latin typeface="Barlow"/>
                <a:ea typeface="Barlow"/>
                <a:cs typeface="Barlow"/>
                <a:sym typeface="Barlow"/>
              </a:rPr>
              <a:t>Exemplary</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Proficient</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Developing</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Novice</a:t>
            </a:r>
            <a:r>
              <a:rPr lang="en" sz="1200" i="0" u="none" strike="noStrike" cap="none" dirty="0">
                <a:solidFill>
                  <a:srgbClr val="000000"/>
                </a:solidFill>
                <a:latin typeface="Barlow"/>
                <a:ea typeface="Barlow"/>
                <a:cs typeface="Barlow"/>
                <a:sym typeface="Barlow"/>
              </a:rPr>
              <a:t>    </a:t>
            </a:r>
            <a:r>
              <a:rPr lang="en" sz="1200" dirty="0">
                <a:latin typeface="Barlow"/>
                <a:ea typeface="Barlow"/>
                <a:cs typeface="Barlow"/>
                <a:sym typeface="Barlow"/>
              </a:rPr>
              <a:t>         </a:t>
            </a:r>
            <a:r>
              <a:rPr lang="en" sz="1200" i="0" u="none" strike="noStrike" cap="none" dirty="0">
                <a:solidFill>
                  <a:srgbClr val="000000"/>
                </a:solidFill>
                <a:latin typeface="Barlow"/>
                <a:ea typeface="Barlow"/>
                <a:cs typeface="Barlow"/>
                <a:sym typeface="Barlow"/>
              </a:rPr>
              <a:t>  Not Evident</a:t>
            </a:r>
            <a:endParaRPr sz="1200" i="0" u="none" strike="noStrike" cap="none" dirty="0">
              <a:solidFill>
                <a:srgbClr val="000000"/>
              </a:solidFill>
              <a:latin typeface="Barlow"/>
              <a:ea typeface="Barlow"/>
              <a:cs typeface="Barlow"/>
              <a:sym typeface="Barlow"/>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3"/>
          <p:cNvPicPr preferRelativeResize="0"/>
          <p:nvPr/>
        </p:nvPicPr>
        <p:blipFill>
          <a:blip r:embed="rId3">
            <a:alphaModFix/>
          </a:blip>
          <a:stretch>
            <a:fillRect/>
          </a:stretch>
        </p:blipFill>
        <p:spPr>
          <a:xfrm>
            <a:off x="152400" y="3682565"/>
            <a:ext cx="8839201" cy="874580"/>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
        <p:nvSpPr>
          <p:cNvPr id="276" name="Google Shape;276;p33"/>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Student Voice</a:t>
            </a:r>
            <a:endParaRPr b="0">
              <a:latin typeface="Barlow Condensed SemiBold"/>
              <a:ea typeface="Barlow Condensed SemiBold"/>
              <a:cs typeface="Barlow Condensed SemiBold"/>
              <a:sym typeface="Barlow Condensed SemiBold"/>
            </a:endParaRPr>
          </a:p>
        </p:txBody>
      </p:sp>
      <p:sp>
        <p:nvSpPr>
          <p:cNvPr id="277" name="Google Shape;277;p33"/>
          <p:cNvSpPr txBox="1">
            <a:spLocks noGrp="1"/>
          </p:cNvSpPr>
          <p:nvPr>
            <p:ph type="body" idx="1"/>
          </p:nvPr>
        </p:nvSpPr>
        <p:spPr>
          <a:xfrm>
            <a:off x="145175" y="956925"/>
            <a:ext cx="8933400" cy="203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900"/>
              <a:t>Student voice refers to the ideas and analysis of the student. </a:t>
            </a:r>
            <a:endParaRPr sz="1900"/>
          </a:p>
          <a:p>
            <a:pPr marL="457200" lvl="0" indent="-349250" algn="l" rtl="0">
              <a:spcBef>
                <a:spcPts val="1600"/>
              </a:spcBef>
              <a:spcAft>
                <a:spcPts val="0"/>
              </a:spcAft>
              <a:buSzPts val="1900"/>
              <a:buChar char="●"/>
            </a:pPr>
            <a:r>
              <a:rPr lang="en" sz="1900"/>
              <a:t>The student's  argument and supporting analysis must be clear in their project.</a:t>
            </a:r>
            <a:endParaRPr sz="1900"/>
          </a:p>
          <a:p>
            <a:pPr marL="457200" lvl="0" indent="-349250" algn="l" rtl="0">
              <a:spcBef>
                <a:spcPts val="0"/>
              </a:spcBef>
              <a:spcAft>
                <a:spcPts val="0"/>
              </a:spcAft>
              <a:buSzPts val="1900"/>
              <a:buChar char="●"/>
            </a:pPr>
            <a:r>
              <a:rPr lang="en" sz="1900"/>
              <a:t>How does a student make sure that ideas, analysis, argument, and conclusions are original and persuasive?</a:t>
            </a:r>
            <a:endParaRPr sz="1900"/>
          </a:p>
          <a:p>
            <a:pPr marL="457200" lvl="0" indent="-349250" algn="l" rtl="0">
              <a:spcBef>
                <a:spcPts val="0"/>
              </a:spcBef>
              <a:spcAft>
                <a:spcPts val="0"/>
              </a:spcAft>
              <a:buSzPts val="1900"/>
              <a:buChar char="●"/>
            </a:pPr>
            <a:r>
              <a:rPr lang="en" sz="1900"/>
              <a:t>Is there a connection to the theme?</a:t>
            </a:r>
            <a:endParaRPr sz="1900"/>
          </a:p>
        </p:txBody>
      </p:sp>
      <p:sp>
        <p:nvSpPr>
          <p:cNvPr id="279" name="Google Shape;279;p33"/>
          <p:cNvSpPr/>
          <p:nvPr/>
        </p:nvSpPr>
        <p:spPr>
          <a:xfrm>
            <a:off x="4695175" y="3859515"/>
            <a:ext cx="7404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3"/>
          <p:cNvSpPr/>
          <p:nvPr/>
        </p:nvSpPr>
        <p:spPr>
          <a:xfrm>
            <a:off x="6478925" y="3859515"/>
            <a:ext cx="5070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3113300" y="3859515"/>
            <a:ext cx="5070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3"/>
          <p:cNvSpPr/>
          <p:nvPr/>
        </p:nvSpPr>
        <p:spPr>
          <a:xfrm>
            <a:off x="1257225" y="3859515"/>
            <a:ext cx="781200" cy="236700"/>
          </a:xfrm>
          <a:prstGeom prst="ellipse">
            <a:avLst/>
          </a:prstGeom>
          <a:noFill/>
          <a:ln w="1905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1;p31">
            <a:extLst>
              <a:ext uri="{FF2B5EF4-FFF2-40B4-BE49-F238E27FC236}">
                <a16:creationId xmlns:a16="http://schemas.microsoft.com/office/drawing/2014/main" id="{EDF95680-6572-4438-9574-A0DECB19E363}"/>
              </a:ext>
            </a:extLst>
          </p:cNvPr>
          <p:cNvSpPr/>
          <p:nvPr/>
        </p:nvSpPr>
        <p:spPr>
          <a:xfrm rot="10800000">
            <a:off x="1072557" y="2940495"/>
            <a:ext cx="7498500" cy="147300"/>
          </a:xfrm>
          <a:prstGeom prst="rightArrow">
            <a:avLst>
              <a:gd name="adj1" fmla="val 50000"/>
              <a:gd name="adj2" fmla="val 50000"/>
            </a:avLst>
          </a:prstGeom>
          <a:solidFill>
            <a:srgbClr val="0097A7"/>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256;p31">
            <a:extLst>
              <a:ext uri="{FF2B5EF4-FFF2-40B4-BE49-F238E27FC236}">
                <a16:creationId xmlns:a16="http://schemas.microsoft.com/office/drawing/2014/main" id="{14509F5A-63E9-4C56-90BE-9A23051DF76E}"/>
              </a:ext>
            </a:extLst>
          </p:cNvPr>
          <p:cNvSpPr txBox="1"/>
          <p:nvPr/>
        </p:nvSpPr>
        <p:spPr>
          <a:xfrm>
            <a:off x="831809" y="3177108"/>
            <a:ext cx="8657065" cy="33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dirty="0">
                <a:latin typeface="Barlow"/>
                <a:ea typeface="Barlow"/>
                <a:cs typeface="Barlow"/>
                <a:sym typeface="Barlow"/>
              </a:rPr>
              <a:t>      Exemplary</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Proficient</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Developing</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Novice</a:t>
            </a:r>
            <a:r>
              <a:rPr lang="en" i="0" u="none" strike="noStrike" cap="none" dirty="0">
                <a:solidFill>
                  <a:srgbClr val="000000"/>
                </a:solidFill>
                <a:latin typeface="Barlow"/>
                <a:ea typeface="Barlow"/>
                <a:cs typeface="Barlow"/>
                <a:sym typeface="Barlow"/>
              </a:rPr>
              <a:t>     </a:t>
            </a:r>
            <a:r>
              <a:rPr lang="en" dirty="0">
                <a:latin typeface="Barlow"/>
                <a:ea typeface="Barlow"/>
                <a:cs typeface="Barlow"/>
                <a:sym typeface="Barlow"/>
              </a:rPr>
              <a:t>       </a:t>
            </a:r>
            <a:r>
              <a:rPr lang="en" i="0" u="none" strike="noStrike" cap="none" dirty="0">
                <a:solidFill>
                  <a:srgbClr val="000000"/>
                </a:solidFill>
                <a:latin typeface="Barlow"/>
                <a:ea typeface="Barlow"/>
                <a:cs typeface="Barlow"/>
                <a:sym typeface="Barlow"/>
              </a:rPr>
              <a:t>     Not Evident</a:t>
            </a:r>
            <a:endParaRPr i="0" u="none" strike="noStrike" cap="none" dirty="0">
              <a:solidFill>
                <a:srgbClr val="000000"/>
              </a:solidFill>
              <a:latin typeface="Barlow"/>
              <a:ea typeface="Barlow"/>
              <a:cs typeface="Barlow"/>
              <a:sym typeface="Barlow"/>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4"/>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might a student’s voice be lost?</a:t>
            </a:r>
            <a:endParaRPr/>
          </a:p>
        </p:txBody>
      </p:sp>
      <p:sp>
        <p:nvSpPr>
          <p:cNvPr id="289" name="Google Shape;289;p34"/>
          <p:cNvSpPr txBox="1"/>
          <p:nvPr/>
        </p:nvSpPr>
        <p:spPr>
          <a:xfrm>
            <a:off x="337775" y="1167225"/>
            <a:ext cx="4602600" cy="37953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Barlow"/>
              <a:buChar char="●"/>
            </a:pPr>
            <a:r>
              <a:rPr lang="en" sz="2000" b="1">
                <a:solidFill>
                  <a:schemeClr val="dk2"/>
                </a:solidFill>
                <a:latin typeface="Barlow"/>
                <a:ea typeface="Barlow"/>
                <a:cs typeface="Barlow"/>
                <a:sym typeface="Barlow"/>
              </a:rPr>
              <a:t>Documentary</a:t>
            </a:r>
            <a:endParaRPr sz="2000" b="1">
              <a:solidFill>
                <a:schemeClr val="dk2"/>
              </a:solidFill>
              <a:latin typeface="Barlow"/>
              <a:ea typeface="Barlow"/>
              <a:cs typeface="Barlow"/>
              <a:sym typeface="Barlow"/>
            </a:endParaRPr>
          </a:p>
          <a:p>
            <a:pPr marL="457200" lvl="0" indent="0" algn="l" rtl="0">
              <a:spcBef>
                <a:spcPts val="0"/>
              </a:spcBef>
              <a:spcAft>
                <a:spcPts val="0"/>
              </a:spcAft>
              <a:buNone/>
            </a:pPr>
            <a:r>
              <a:rPr lang="en" sz="2000">
                <a:solidFill>
                  <a:schemeClr val="dk2"/>
                </a:solidFill>
                <a:latin typeface="Barlow"/>
                <a:ea typeface="Barlow"/>
                <a:cs typeface="Barlow"/>
                <a:sym typeface="Barlow"/>
              </a:rPr>
              <a:t>Long video clips </a:t>
            </a:r>
            <a:endParaRPr sz="2000">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Barlow"/>
              <a:buChar char="●"/>
            </a:pPr>
            <a:r>
              <a:rPr lang="en" sz="2000" b="1">
                <a:solidFill>
                  <a:schemeClr val="dk2"/>
                </a:solidFill>
                <a:latin typeface="Barlow"/>
                <a:ea typeface="Barlow"/>
                <a:cs typeface="Barlow"/>
                <a:sym typeface="Barlow"/>
              </a:rPr>
              <a:t>Paper</a:t>
            </a:r>
            <a:endParaRPr sz="2000" b="1">
              <a:solidFill>
                <a:schemeClr val="dk2"/>
              </a:solidFill>
              <a:latin typeface="Barlow"/>
              <a:ea typeface="Barlow"/>
              <a:cs typeface="Barlow"/>
              <a:sym typeface="Barlow"/>
            </a:endParaRPr>
          </a:p>
          <a:p>
            <a:pPr marL="457200" lvl="0" indent="0" algn="l" rtl="0">
              <a:spcBef>
                <a:spcPts val="0"/>
              </a:spcBef>
              <a:spcAft>
                <a:spcPts val="0"/>
              </a:spcAft>
              <a:buNone/>
            </a:pPr>
            <a:r>
              <a:rPr lang="en" sz="2000">
                <a:solidFill>
                  <a:schemeClr val="dk2"/>
                </a:solidFill>
                <a:latin typeface="Barlow"/>
                <a:ea typeface="Barlow"/>
                <a:cs typeface="Barlow"/>
                <a:sym typeface="Barlow"/>
              </a:rPr>
              <a:t>Long block quotes</a:t>
            </a:r>
            <a:endParaRPr sz="2000">
              <a:solidFill>
                <a:schemeClr val="dk2"/>
              </a:solidFill>
              <a:latin typeface="Barlow"/>
              <a:ea typeface="Barlow"/>
              <a:cs typeface="Barlow"/>
              <a:sym typeface="Barlow"/>
            </a:endParaRPr>
          </a:p>
          <a:p>
            <a:pPr marL="457200" lvl="0" indent="0" algn="l" rtl="0">
              <a:spcBef>
                <a:spcPts val="0"/>
              </a:spcBef>
              <a:spcAft>
                <a:spcPts val="0"/>
              </a:spcAft>
              <a:buNone/>
            </a:pPr>
            <a:endParaRPr sz="200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Barlow"/>
              <a:buChar char="●"/>
            </a:pPr>
            <a:r>
              <a:rPr lang="en" sz="2000" b="1">
                <a:solidFill>
                  <a:schemeClr val="dk2"/>
                </a:solidFill>
                <a:latin typeface="Barlow"/>
                <a:ea typeface="Barlow"/>
                <a:cs typeface="Barlow"/>
                <a:sym typeface="Barlow"/>
              </a:rPr>
              <a:t>Performance</a:t>
            </a:r>
            <a:endParaRPr sz="2000" b="1">
              <a:solidFill>
                <a:schemeClr val="dk2"/>
              </a:solidFill>
              <a:latin typeface="Barlow"/>
              <a:ea typeface="Barlow"/>
              <a:cs typeface="Barlow"/>
              <a:sym typeface="Barlow"/>
            </a:endParaRPr>
          </a:p>
          <a:p>
            <a:pPr marL="457200" lvl="0" indent="0" algn="l" rtl="0">
              <a:spcBef>
                <a:spcPts val="0"/>
              </a:spcBef>
              <a:spcAft>
                <a:spcPts val="0"/>
              </a:spcAft>
              <a:buNone/>
            </a:pPr>
            <a:r>
              <a:rPr lang="en" sz="2000">
                <a:solidFill>
                  <a:schemeClr val="dk2"/>
                </a:solidFill>
                <a:latin typeface="Barlow"/>
                <a:ea typeface="Barlow"/>
                <a:cs typeface="Barlow"/>
                <a:sym typeface="Barlow"/>
              </a:rPr>
              <a:t>Narrator or “professor” </a:t>
            </a:r>
            <a:br>
              <a:rPr lang="en" sz="2000">
                <a:solidFill>
                  <a:schemeClr val="dk2"/>
                </a:solidFill>
                <a:latin typeface="Barlow"/>
                <a:ea typeface="Barlow"/>
                <a:cs typeface="Barlow"/>
                <a:sym typeface="Barlow"/>
              </a:rPr>
            </a:br>
            <a:r>
              <a:rPr lang="en" sz="2000">
                <a:solidFill>
                  <a:schemeClr val="dk2"/>
                </a:solidFill>
                <a:latin typeface="Barlow"/>
                <a:ea typeface="Barlow"/>
                <a:cs typeface="Barlow"/>
                <a:sym typeface="Barlow"/>
              </a:rPr>
              <a:t>character reading from </a:t>
            </a:r>
            <a:br>
              <a:rPr lang="en" sz="2000">
                <a:solidFill>
                  <a:schemeClr val="dk2"/>
                </a:solidFill>
                <a:latin typeface="Barlow"/>
                <a:ea typeface="Barlow"/>
                <a:cs typeface="Barlow"/>
                <a:sym typeface="Barlow"/>
              </a:rPr>
            </a:br>
            <a:r>
              <a:rPr lang="en" sz="2000">
                <a:solidFill>
                  <a:schemeClr val="dk2"/>
                </a:solidFill>
                <a:latin typeface="Barlow"/>
                <a:ea typeface="Barlow"/>
                <a:cs typeface="Barlow"/>
                <a:sym typeface="Barlow"/>
              </a:rPr>
              <a:t>a secondary or primary source </a:t>
            </a:r>
            <a:endParaRPr sz="2000">
              <a:solidFill>
                <a:schemeClr val="dk2"/>
              </a:solidFill>
              <a:latin typeface="Barlow"/>
              <a:ea typeface="Barlow"/>
              <a:cs typeface="Barlow"/>
              <a:sym typeface="Barlow"/>
            </a:endParaRPr>
          </a:p>
        </p:txBody>
      </p:sp>
      <p:pic>
        <p:nvPicPr>
          <p:cNvPr id="290" name="Google Shape;290;p34"/>
          <p:cNvPicPr preferRelativeResize="0"/>
          <p:nvPr/>
        </p:nvPicPr>
        <p:blipFill>
          <a:blip r:embed="rId3">
            <a:alphaModFix/>
          </a:blip>
          <a:stretch>
            <a:fillRect/>
          </a:stretch>
        </p:blipFill>
        <p:spPr>
          <a:xfrm>
            <a:off x="2860550" y="1167225"/>
            <a:ext cx="781849" cy="833971"/>
          </a:xfrm>
          <a:prstGeom prst="rect">
            <a:avLst/>
          </a:prstGeom>
          <a:noFill/>
          <a:ln>
            <a:noFill/>
          </a:ln>
        </p:spPr>
      </p:pic>
      <p:pic>
        <p:nvPicPr>
          <p:cNvPr id="291" name="Google Shape;291;p34"/>
          <p:cNvPicPr preferRelativeResize="0"/>
          <p:nvPr/>
        </p:nvPicPr>
        <p:blipFill>
          <a:blip r:embed="rId4">
            <a:alphaModFix/>
          </a:blip>
          <a:stretch>
            <a:fillRect/>
          </a:stretch>
        </p:blipFill>
        <p:spPr>
          <a:xfrm>
            <a:off x="4086388" y="3148388"/>
            <a:ext cx="868524" cy="892221"/>
          </a:xfrm>
          <a:prstGeom prst="rect">
            <a:avLst/>
          </a:prstGeom>
          <a:noFill/>
          <a:ln>
            <a:noFill/>
          </a:ln>
        </p:spPr>
      </p:pic>
      <p:pic>
        <p:nvPicPr>
          <p:cNvPr id="292" name="Google Shape;292;p34"/>
          <p:cNvPicPr preferRelativeResize="0"/>
          <p:nvPr/>
        </p:nvPicPr>
        <p:blipFill>
          <a:blip r:embed="rId5">
            <a:alphaModFix/>
          </a:blip>
          <a:stretch>
            <a:fillRect/>
          </a:stretch>
        </p:blipFill>
        <p:spPr>
          <a:xfrm>
            <a:off x="3250337" y="2236070"/>
            <a:ext cx="781850" cy="801899"/>
          </a:xfrm>
          <a:prstGeom prst="rect">
            <a:avLst/>
          </a:prstGeom>
          <a:noFill/>
          <a:ln>
            <a:noFill/>
          </a:ln>
        </p:spPr>
      </p:pic>
      <p:sp>
        <p:nvSpPr>
          <p:cNvPr id="293" name="Google Shape;293;p34"/>
          <p:cNvSpPr txBox="1"/>
          <p:nvPr/>
        </p:nvSpPr>
        <p:spPr>
          <a:xfrm>
            <a:off x="5070650" y="1167225"/>
            <a:ext cx="3854100" cy="21759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Barlow"/>
              <a:buChar char="●"/>
            </a:pPr>
            <a:r>
              <a:rPr lang="en" sz="2000" b="1">
                <a:solidFill>
                  <a:schemeClr val="dk2"/>
                </a:solidFill>
                <a:latin typeface="Barlow"/>
                <a:ea typeface="Barlow"/>
                <a:cs typeface="Barlow"/>
                <a:sym typeface="Barlow"/>
              </a:rPr>
              <a:t>Exhibit &amp; Website</a:t>
            </a:r>
            <a:endParaRPr sz="2000" b="1">
              <a:solidFill>
                <a:schemeClr val="dk2"/>
              </a:solidFill>
              <a:latin typeface="Barlow"/>
              <a:ea typeface="Barlow"/>
              <a:cs typeface="Barlow"/>
              <a:sym typeface="Barlow"/>
            </a:endParaRPr>
          </a:p>
          <a:p>
            <a:pPr marL="457200" lvl="0" indent="0" algn="l" rtl="0">
              <a:spcBef>
                <a:spcPts val="0"/>
              </a:spcBef>
              <a:spcAft>
                <a:spcPts val="0"/>
              </a:spcAft>
              <a:buNone/>
            </a:pPr>
            <a:r>
              <a:rPr lang="en" sz="2000">
                <a:solidFill>
                  <a:schemeClr val="dk2"/>
                </a:solidFill>
                <a:latin typeface="Barlow"/>
                <a:ea typeface="Barlow"/>
                <a:cs typeface="Barlow"/>
                <a:sym typeface="Barlow"/>
              </a:rPr>
              <a:t>Overuse of quoted material from primary and secondary sources without analysis from students.</a:t>
            </a:r>
            <a:endParaRPr sz="2000">
              <a:solidFill>
                <a:schemeClr val="dk2"/>
              </a:solidFill>
              <a:latin typeface="Barlow"/>
              <a:ea typeface="Barlow"/>
              <a:cs typeface="Barlow"/>
              <a:sym typeface="Barlow"/>
            </a:endParaRPr>
          </a:p>
        </p:txBody>
      </p:sp>
      <p:pic>
        <p:nvPicPr>
          <p:cNvPr id="294" name="Google Shape;294;p34"/>
          <p:cNvPicPr preferRelativeResize="0"/>
          <p:nvPr/>
        </p:nvPicPr>
        <p:blipFill>
          <a:blip r:embed="rId6">
            <a:alphaModFix/>
          </a:blip>
          <a:stretch>
            <a:fillRect/>
          </a:stretch>
        </p:blipFill>
        <p:spPr>
          <a:xfrm>
            <a:off x="5452550" y="3084037"/>
            <a:ext cx="1751774" cy="1020950"/>
          </a:xfrm>
          <a:prstGeom prst="rect">
            <a:avLst/>
          </a:prstGeom>
          <a:noFill/>
          <a:ln>
            <a:noFill/>
          </a:ln>
        </p:spPr>
      </p:pic>
      <p:pic>
        <p:nvPicPr>
          <p:cNvPr id="295" name="Google Shape;295;p34"/>
          <p:cNvPicPr preferRelativeResize="0"/>
          <p:nvPr/>
        </p:nvPicPr>
        <p:blipFill rotWithShape="1">
          <a:blip r:embed="rId7">
            <a:alphaModFix/>
          </a:blip>
          <a:srcRect l="12552" t="23833" r="8252" b="8148"/>
          <a:stretch/>
        </p:blipFill>
        <p:spPr>
          <a:xfrm>
            <a:off x="7414375" y="3343125"/>
            <a:ext cx="1510376" cy="159393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Judging Process</a:t>
            </a:r>
            <a:endParaRPr/>
          </a:p>
        </p:txBody>
      </p:sp>
      <p:sp>
        <p:nvSpPr>
          <p:cNvPr id="301" name="Google Shape;301;p35"/>
          <p:cNvSpPr/>
          <p:nvPr/>
        </p:nvSpPr>
        <p:spPr>
          <a:xfrm>
            <a:off x="3259613" y="2551263"/>
            <a:ext cx="594300" cy="36900"/>
          </a:xfrm>
          <a:prstGeom prst="roundRect">
            <a:avLst>
              <a:gd name="adj" fmla="val 50000"/>
            </a:avLst>
          </a:prstGeom>
          <a:solidFill>
            <a:srgbClr val="858585"/>
          </a:solidFill>
          <a:ln w="9525" cap="flat" cmpd="sng">
            <a:solidFill>
              <a:srgbClr val="107094"/>
            </a:solidFill>
            <a:prstDash val="solid"/>
            <a:round/>
            <a:headEnd type="none" w="sm" len="sm"/>
            <a:tailEnd type="none" w="sm" len="sm"/>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i="0" u="none" strike="noStrike" cap="none">
              <a:solidFill>
                <a:srgbClr val="107094"/>
              </a:solidFill>
              <a:latin typeface="Barlow"/>
              <a:ea typeface="Barlow"/>
              <a:cs typeface="Barlow"/>
              <a:sym typeface="Barlow"/>
            </a:endParaRPr>
          </a:p>
        </p:txBody>
      </p:sp>
      <p:sp>
        <p:nvSpPr>
          <p:cNvPr id="302" name="Google Shape;302;p35"/>
          <p:cNvSpPr/>
          <p:nvPr/>
        </p:nvSpPr>
        <p:spPr>
          <a:xfrm>
            <a:off x="2076838" y="1932242"/>
            <a:ext cx="598800" cy="1068900"/>
          </a:xfrm>
          <a:prstGeom prst="ellipse">
            <a:avLst/>
          </a:prstGeom>
          <a:noFill/>
          <a:ln w="38100" cap="flat" cmpd="sng">
            <a:solidFill>
              <a:srgbClr val="107094"/>
            </a:solidFill>
            <a:prstDash val="solid"/>
            <a:round/>
            <a:headEnd type="none" w="sm" len="sm"/>
            <a:tailEnd type="none" w="sm" len="sm"/>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800" i="0" u="none" strike="noStrike" cap="none">
              <a:solidFill>
                <a:srgbClr val="107094"/>
              </a:solidFill>
              <a:latin typeface="Barlow"/>
              <a:ea typeface="Barlow"/>
              <a:cs typeface="Barlow"/>
              <a:sym typeface="Barlow"/>
            </a:endParaRPr>
          </a:p>
        </p:txBody>
      </p:sp>
      <p:sp>
        <p:nvSpPr>
          <p:cNvPr id="303" name="Google Shape;303;p35"/>
          <p:cNvSpPr txBox="1"/>
          <p:nvPr/>
        </p:nvSpPr>
        <p:spPr>
          <a:xfrm>
            <a:off x="2156171" y="2222138"/>
            <a:ext cx="440100" cy="577200"/>
          </a:xfrm>
          <a:prstGeom prst="rect">
            <a:avLst/>
          </a:prstGeom>
          <a:noFill/>
          <a:ln>
            <a:noFill/>
          </a:ln>
        </p:spPr>
        <p:txBody>
          <a:bodyPr spcFirstLastPara="1" wrap="square" lIns="94800" tIns="94800" rIns="94800" bIns="94800"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1</a:t>
            </a:r>
            <a:endParaRPr sz="1800" b="1" i="0" u="none" strike="noStrike" cap="none">
              <a:solidFill>
                <a:srgbClr val="107094"/>
              </a:solidFill>
              <a:latin typeface="Barlow"/>
              <a:ea typeface="Barlow"/>
              <a:cs typeface="Barlow"/>
              <a:sym typeface="Barlow"/>
            </a:endParaRPr>
          </a:p>
        </p:txBody>
      </p:sp>
      <p:sp>
        <p:nvSpPr>
          <p:cNvPr id="304" name="Google Shape;304;p35"/>
          <p:cNvSpPr txBox="1"/>
          <p:nvPr/>
        </p:nvSpPr>
        <p:spPr>
          <a:xfrm>
            <a:off x="1515388" y="3281400"/>
            <a:ext cx="1721700" cy="625500"/>
          </a:xfrm>
          <a:prstGeom prst="rect">
            <a:avLst/>
          </a:prstGeom>
          <a:noFill/>
          <a:ln>
            <a:noFill/>
          </a:ln>
        </p:spPr>
        <p:txBody>
          <a:bodyPr spcFirstLastPara="1" wrap="square" lIns="94800" tIns="94800" rIns="94800" bIns="94800" anchor="ctr" anchorCtr="0">
            <a:noAutofit/>
          </a:bodyPr>
          <a:lstStyle/>
          <a:p>
            <a:pPr marL="0" marR="0" lvl="0" indent="0" algn="ctr" rtl="0">
              <a:lnSpc>
                <a:spcPct val="115000"/>
              </a:lnSpc>
              <a:spcBef>
                <a:spcPts val="0"/>
              </a:spcBef>
              <a:spcAft>
                <a:spcPts val="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Read </a:t>
            </a:r>
            <a:endParaRPr sz="1800" b="1" i="0" u="none" strike="noStrike" cap="none">
              <a:solidFill>
                <a:srgbClr val="107094"/>
              </a:solidFill>
              <a:latin typeface="Barlow"/>
              <a:ea typeface="Barlow"/>
              <a:cs typeface="Barlow"/>
              <a:sym typeface="Barlow"/>
            </a:endParaRPr>
          </a:p>
          <a:p>
            <a:pPr marL="0" marR="0" lvl="0" indent="0" algn="ctr" rtl="0">
              <a:lnSpc>
                <a:spcPct val="115000"/>
              </a:lnSpc>
              <a:spcBef>
                <a:spcPts val="0"/>
              </a:spcBef>
              <a:spcAft>
                <a:spcPts val="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Process Paper</a:t>
            </a:r>
            <a:endParaRPr sz="1800" b="1" i="0" u="none" strike="noStrike" cap="none">
              <a:solidFill>
                <a:srgbClr val="107094"/>
              </a:solidFill>
              <a:latin typeface="Barlow"/>
              <a:ea typeface="Barlow"/>
              <a:cs typeface="Barlow"/>
              <a:sym typeface="Barlow"/>
            </a:endParaRPr>
          </a:p>
        </p:txBody>
      </p:sp>
      <p:sp>
        <p:nvSpPr>
          <p:cNvPr id="305" name="Google Shape;305;p35"/>
          <p:cNvSpPr/>
          <p:nvPr/>
        </p:nvSpPr>
        <p:spPr>
          <a:xfrm>
            <a:off x="4216669" y="1922002"/>
            <a:ext cx="603000" cy="1072200"/>
          </a:xfrm>
          <a:prstGeom prst="ellipse">
            <a:avLst/>
          </a:prstGeom>
          <a:noFill/>
          <a:ln w="38100" cap="flat" cmpd="sng">
            <a:solidFill>
              <a:srgbClr val="107094"/>
            </a:solidFill>
            <a:prstDash val="solid"/>
            <a:round/>
            <a:headEnd type="none" w="sm" len="sm"/>
            <a:tailEnd type="none" w="sm" len="sm"/>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800" b="1" i="0" u="none" strike="noStrike" cap="none">
              <a:solidFill>
                <a:srgbClr val="107094"/>
              </a:solidFill>
              <a:latin typeface="Barlow"/>
              <a:ea typeface="Barlow"/>
              <a:cs typeface="Barlow"/>
              <a:sym typeface="Barlow"/>
            </a:endParaRPr>
          </a:p>
        </p:txBody>
      </p:sp>
      <p:sp>
        <p:nvSpPr>
          <p:cNvPr id="306" name="Google Shape;306;p35"/>
          <p:cNvSpPr txBox="1"/>
          <p:nvPr/>
        </p:nvSpPr>
        <p:spPr>
          <a:xfrm>
            <a:off x="3651138" y="3281249"/>
            <a:ext cx="1734000" cy="715500"/>
          </a:xfrm>
          <a:prstGeom prst="rect">
            <a:avLst/>
          </a:prstGeom>
          <a:noFill/>
          <a:ln>
            <a:noFill/>
          </a:ln>
        </p:spPr>
        <p:txBody>
          <a:bodyPr spcFirstLastPara="1" wrap="square" lIns="94800" tIns="94800" rIns="94800" bIns="94800" anchor="b" anchorCtr="0">
            <a:noAutofit/>
          </a:bodyPr>
          <a:lstStyle/>
          <a:p>
            <a:pPr marL="0" marR="0" lvl="0" indent="0" algn="ctr" rtl="0">
              <a:lnSpc>
                <a:spcPct val="115000"/>
              </a:lnSpc>
              <a:spcBef>
                <a:spcPts val="0"/>
              </a:spcBef>
              <a:spcAft>
                <a:spcPts val="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Read Bibliography</a:t>
            </a:r>
            <a:endParaRPr sz="1800" b="1" i="0" u="none" strike="noStrike" cap="none">
              <a:solidFill>
                <a:srgbClr val="107094"/>
              </a:solidFill>
              <a:latin typeface="Barlow"/>
              <a:ea typeface="Barlow"/>
              <a:cs typeface="Barlow"/>
              <a:sym typeface="Barlow"/>
            </a:endParaRPr>
          </a:p>
        </p:txBody>
      </p:sp>
      <p:sp>
        <p:nvSpPr>
          <p:cNvPr id="307" name="Google Shape;307;p35"/>
          <p:cNvSpPr txBox="1"/>
          <p:nvPr/>
        </p:nvSpPr>
        <p:spPr>
          <a:xfrm>
            <a:off x="4296569" y="2212745"/>
            <a:ext cx="443100" cy="579000"/>
          </a:xfrm>
          <a:prstGeom prst="rect">
            <a:avLst/>
          </a:prstGeom>
          <a:noFill/>
          <a:ln>
            <a:noFill/>
          </a:ln>
        </p:spPr>
        <p:txBody>
          <a:bodyPr spcFirstLastPara="1" wrap="square" lIns="94800" tIns="94800" rIns="94800" bIns="94800"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2</a:t>
            </a:r>
            <a:endParaRPr sz="1800" b="1" i="0" u="none" strike="noStrike" cap="none">
              <a:solidFill>
                <a:srgbClr val="107094"/>
              </a:solidFill>
              <a:latin typeface="Barlow"/>
              <a:ea typeface="Barlow"/>
              <a:cs typeface="Barlow"/>
              <a:sym typeface="Barlow"/>
            </a:endParaRPr>
          </a:p>
        </p:txBody>
      </p:sp>
      <p:sp>
        <p:nvSpPr>
          <p:cNvPr id="308" name="Google Shape;308;p35"/>
          <p:cNvSpPr/>
          <p:nvPr/>
        </p:nvSpPr>
        <p:spPr>
          <a:xfrm>
            <a:off x="6329050" y="1922002"/>
            <a:ext cx="603000" cy="1072200"/>
          </a:xfrm>
          <a:prstGeom prst="ellipse">
            <a:avLst/>
          </a:prstGeom>
          <a:noFill/>
          <a:ln w="38100" cap="flat" cmpd="sng">
            <a:solidFill>
              <a:srgbClr val="107094"/>
            </a:solidFill>
            <a:prstDash val="solid"/>
            <a:round/>
            <a:headEnd type="none" w="sm" len="sm"/>
            <a:tailEnd type="none" w="sm" len="sm"/>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800" i="0" u="none" strike="noStrike" cap="none">
              <a:solidFill>
                <a:srgbClr val="107094"/>
              </a:solidFill>
              <a:latin typeface="Barlow"/>
              <a:ea typeface="Barlow"/>
              <a:cs typeface="Barlow"/>
              <a:sym typeface="Barlow"/>
            </a:endParaRPr>
          </a:p>
        </p:txBody>
      </p:sp>
      <p:sp>
        <p:nvSpPr>
          <p:cNvPr id="309" name="Google Shape;309;p35"/>
          <p:cNvSpPr txBox="1"/>
          <p:nvPr/>
        </p:nvSpPr>
        <p:spPr>
          <a:xfrm>
            <a:off x="5632450" y="3326249"/>
            <a:ext cx="1996200" cy="625500"/>
          </a:xfrm>
          <a:prstGeom prst="rect">
            <a:avLst/>
          </a:prstGeom>
          <a:noFill/>
          <a:ln>
            <a:noFill/>
          </a:ln>
        </p:spPr>
        <p:txBody>
          <a:bodyPr spcFirstLastPara="1" wrap="square" lIns="94800" tIns="94800" rIns="94800" bIns="94800" anchor="b" anchorCtr="0">
            <a:noAutofit/>
          </a:bodyPr>
          <a:lstStyle/>
          <a:p>
            <a:pPr marL="0" marR="0" lvl="0" indent="0" algn="ctr" rtl="0">
              <a:lnSpc>
                <a:spcPct val="115000"/>
              </a:lnSpc>
              <a:spcBef>
                <a:spcPts val="0"/>
              </a:spcBef>
              <a:spcAft>
                <a:spcPts val="0"/>
              </a:spcAft>
              <a:buClr>
                <a:srgbClr val="000000"/>
              </a:buClr>
              <a:buSzPts val="1900"/>
              <a:buFont typeface="Arial"/>
              <a:buNone/>
            </a:pPr>
            <a:r>
              <a:rPr lang="en" sz="1800" b="1">
                <a:solidFill>
                  <a:srgbClr val="107094"/>
                </a:solidFill>
                <a:latin typeface="Barlow"/>
                <a:ea typeface="Barlow"/>
                <a:cs typeface="Barlow"/>
                <a:sym typeface="Barlow"/>
              </a:rPr>
              <a:t>View the Project</a:t>
            </a:r>
            <a:endParaRPr sz="1800" b="1" i="0" u="none" strike="noStrike" cap="none">
              <a:solidFill>
                <a:srgbClr val="107094"/>
              </a:solidFill>
              <a:latin typeface="Barlow"/>
              <a:ea typeface="Barlow"/>
              <a:cs typeface="Barlow"/>
              <a:sym typeface="Barlow"/>
            </a:endParaRPr>
          </a:p>
        </p:txBody>
      </p:sp>
      <p:sp>
        <p:nvSpPr>
          <p:cNvPr id="310" name="Google Shape;310;p35"/>
          <p:cNvSpPr txBox="1"/>
          <p:nvPr/>
        </p:nvSpPr>
        <p:spPr>
          <a:xfrm>
            <a:off x="6408950" y="2212745"/>
            <a:ext cx="443100" cy="579000"/>
          </a:xfrm>
          <a:prstGeom prst="rect">
            <a:avLst/>
          </a:prstGeom>
          <a:noFill/>
          <a:ln>
            <a:noFill/>
          </a:ln>
        </p:spPr>
        <p:txBody>
          <a:bodyPr spcFirstLastPara="1" wrap="square" lIns="94800" tIns="94800" rIns="94800" bIns="94800" anchor="t" anchorCtr="0">
            <a:noAutofit/>
          </a:bodyPr>
          <a:lstStyle/>
          <a:p>
            <a:pPr marL="0" marR="0" lvl="0" indent="0" algn="ctr" rtl="0">
              <a:lnSpc>
                <a:spcPct val="115000"/>
              </a:lnSpc>
              <a:spcBef>
                <a:spcPts val="0"/>
              </a:spcBef>
              <a:spcAft>
                <a:spcPts val="1600"/>
              </a:spcAft>
              <a:buClr>
                <a:srgbClr val="000000"/>
              </a:buClr>
              <a:buSzPts val="1900"/>
              <a:buFont typeface="Arial"/>
              <a:buNone/>
            </a:pPr>
            <a:r>
              <a:rPr lang="en" sz="1800" b="1" i="0" u="none" strike="noStrike" cap="none">
                <a:solidFill>
                  <a:srgbClr val="107094"/>
                </a:solidFill>
                <a:latin typeface="Barlow"/>
                <a:ea typeface="Barlow"/>
                <a:cs typeface="Barlow"/>
                <a:sym typeface="Barlow"/>
              </a:rPr>
              <a:t>3</a:t>
            </a:r>
            <a:endParaRPr sz="1800" b="1" i="0" u="none" strike="noStrike" cap="none">
              <a:solidFill>
                <a:srgbClr val="107094"/>
              </a:solidFill>
              <a:latin typeface="Barlow"/>
              <a:ea typeface="Barlow"/>
              <a:cs typeface="Barlow"/>
              <a:sym typeface="Barlow"/>
            </a:endParaRPr>
          </a:p>
        </p:txBody>
      </p:sp>
      <p:sp>
        <p:nvSpPr>
          <p:cNvPr id="311" name="Google Shape;311;p35"/>
          <p:cNvSpPr/>
          <p:nvPr/>
        </p:nvSpPr>
        <p:spPr>
          <a:xfrm>
            <a:off x="5431825" y="2551263"/>
            <a:ext cx="594300" cy="36900"/>
          </a:xfrm>
          <a:prstGeom prst="roundRect">
            <a:avLst>
              <a:gd name="adj" fmla="val 50000"/>
            </a:avLst>
          </a:prstGeom>
          <a:solidFill>
            <a:srgbClr val="858585"/>
          </a:solidFill>
          <a:ln w="9525" cap="flat" cmpd="sng">
            <a:solidFill>
              <a:srgbClr val="107094"/>
            </a:solidFill>
            <a:prstDash val="solid"/>
            <a:round/>
            <a:headEnd type="none" w="sm" len="sm"/>
            <a:tailEnd type="none" w="sm" len="sm"/>
          </a:ln>
        </p:spPr>
        <p:txBody>
          <a:bodyPr spcFirstLastPara="1" wrap="square" lIns="94800" tIns="94800" rIns="94800" bIns="948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i="0" u="none" strike="noStrike" cap="none">
              <a:solidFill>
                <a:srgbClr val="107094"/>
              </a:solidFill>
              <a:latin typeface="Barlow"/>
              <a:ea typeface="Barlow"/>
              <a:cs typeface="Barlow"/>
              <a:sym typeface="Barlow"/>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1026" name="Picture 2" descr="Oreo Cookie PNG Images &amp;amp;amp; PSDs for Download | PixelSquid - S112849272">
            <a:extLst>
              <a:ext uri="{FF2B5EF4-FFF2-40B4-BE49-F238E27FC236}">
                <a16:creationId xmlns:a16="http://schemas.microsoft.com/office/drawing/2014/main" id="{7DCE1611-8FBF-4C80-9B4C-9813B07FEB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37" t="28800" r="14955" b="22497"/>
          <a:stretch/>
        </p:blipFill>
        <p:spPr bwMode="auto">
          <a:xfrm>
            <a:off x="6422750" y="1990164"/>
            <a:ext cx="2734501" cy="18915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16" name="Google Shape;316;p36"/>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Writing Comments</a:t>
            </a:r>
            <a:endParaRPr/>
          </a:p>
        </p:txBody>
      </p:sp>
      <p:sp>
        <p:nvSpPr>
          <p:cNvPr id="317" name="Google Shape;317;p36"/>
          <p:cNvSpPr txBox="1">
            <a:spLocks noGrp="1"/>
          </p:cNvSpPr>
          <p:nvPr>
            <p:ph type="body" idx="1"/>
          </p:nvPr>
        </p:nvSpPr>
        <p:spPr>
          <a:xfrm>
            <a:off x="259525" y="1358200"/>
            <a:ext cx="4524300" cy="3210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Explain your markings through constructive and positive comments.</a:t>
            </a:r>
            <a:endParaRPr/>
          </a:p>
          <a:p>
            <a:pPr marL="457200" lvl="0" indent="-342900" algn="l" rtl="0">
              <a:spcBef>
                <a:spcPts val="0"/>
              </a:spcBef>
              <a:spcAft>
                <a:spcPts val="0"/>
              </a:spcAft>
              <a:buSzPts val="1800"/>
              <a:buChar char="●"/>
            </a:pPr>
            <a:r>
              <a:rPr lang="en"/>
              <a:t>Phrase clearly.</a:t>
            </a:r>
            <a:endParaRPr/>
          </a:p>
          <a:p>
            <a:pPr marL="457200" lvl="0" indent="-342900" algn="l" rtl="0">
              <a:spcBef>
                <a:spcPts val="0"/>
              </a:spcBef>
              <a:spcAft>
                <a:spcPts val="0"/>
              </a:spcAft>
              <a:buSzPts val="1800"/>
              <a:buChar char="●"/>
            </a:pPr>
            <a:r>
              <a:rPr lang="en"/>
              <a:t>Explain how they can improve.</a:t>
            </a:r>
            <a:endParaRPr/>
          </a:p>
        </p:txBody>
      </p:sp>
      <p:sp>
        <p:nvSpPr>
          <p:cNvPr id="318" name="Google Shape;318;p36"/>
          <p:cNvSpPr/>
          <p:nvPr/>
        </p:nvSpPr>
        <p:spPr>
          <a:xfrm>
            <a:off x="5834450" y="2461700"/>
            <a:ext cx="588300" cy="225000"/>
          </a:xfrm>
          <a:prstGeom prst="rightArrow">
            <a:avLst>
              <a:gd name="adj1" fmla="val 50000"/>
              <a:gd name="adj2" fmla="val 50000"/>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6"/>
          <p:cNvSpPr/>
          <p:nvPr/>
        </p:nvSpPr>
        <p:spPr>
          <a:xfrm>
            <a:off x="5554325" y="2847675"/>
            <a:ext cx="588300" cy="225000"/>
          </a:xfrm>
          <a:prstGeom prst="rightArrow">
            <a:avLst>
              <a:gd name="adj1" fmla="val 50000"/>
              <a:gd name="adj2" fmla="val 50000"/>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6"/>
          <p:cNvSpPr/>
          <p:nvPr/>
        </p:nvSpPr>
        <p:spPr>
          <a:xfrm>
            <a:off x="5834450" y="3233650"/>
            <a:ext cx="588300" cy="225000"/>
          </a:xfrm>
          <a:prstGeom prst="rightArrow">
            <a:avLst>
              <a:gd name="adj1" fmla="val 50000"/>
              <a:gd name="adj2" fmla="val 50000"/>
            </a:avLst>
          </a:prstGeom>
          <a:solidFill>
            <a:srgbClr val="10709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6"/>
          <p:cNvSpPr txBox="1"/>
          <p:nvPr/>
        </p:nvSpPr>
        <p:spPr>
          <a:xfrm>
            <a:off x="4381100" y="2297350"/>
            <a:ext cx="1548600" cy="133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A64D79"/>
                </a:solidFill>
                <a:latin typeface="Barlow"/>
                <a:ea typeface="Barlow"/>
                <a:cs typeface="Barlow"/>
                <a:sym typeface="Barlow"/>
              </a:rPr>
              <a:t>Positive comment</a:t>
            </a:r>
            <a:endParaRPr sz="1200" b="1">
              <a:solidFill>
                <a:srgbClr val="A64D79"/>
              </a:solidFill>
              <a:latin typeface="Barlow"/>
              <a:ea typeface="Barlow"/>
              <a:cs typeface="Barlow"/>
              <a:sym typeface="Barlow"/>
            </a:endParaRPr>
          </a:p>
          <a:p>
            <a:pPr marL="0" lvl="0" indent="0" algn="l" rtl="0">
              <a:spcBef>
                <a:spcPts val="0"/>
              </a:spcBef>
              <a:spcAft>
                <a:spcPts val="0"/>
              </a:spcAft>
              <a:buNone/>
            </a:pPr>
            <a:endParaRPr sz="1200" b="1">
              <a:solidFill>
                <a:srgbClr val="A64D79"/>
              </a:solidFill>
              <a:latin typeface="Barlow"/>
              <a:ea typeface="Barlow"/>
              <a:cs typeface="Barlow"/>
              <a:sym typeface="Barlow"/>
            </a:endParaRPr>
          </a:p>
          <a:p>
            <a:pPr marL="0" lvl="0" indent="0" algn="l" rtl="0">
              <a:spcBef>
                <a:spcPts val="0"/>
              </a:spcBef>
              <a:spcAft>
                <a:spcPts val="0"/>
              </a:spcAft>
              <a:buNone/>
            </a:pPr>
            <a:r>
              <a:rPr lang="en" sz="1200" b="1">
                <a:solidFill>
                  <a:srgbClr val="A64D79"/>
                </a:solidFill>
                <a:latin typeface="Barlow"/>
                <a:ea typeface="Barlow"/>
                <a:cs typeface="Barlow"/>
                <a:sym typeface="Barlow"/>
              </a:rPr>
              <a:t>Constructive </a:t>
            </a:r>
            <a:endParaRPr sz="1200" b="1">
              <a:solidFill>
                <a:srgbClr val="A64D79"/>
              </a:solidFill>
              <a:latin typeface="Barlow"/>
              <a:ea typeface="Barlow"/>
              <a:cs typeface="Barlow"/>
              <a:sym typeface="Barlow"/>
            </a:endParaRPr>
          </a:p>
          <a:p>
            <a:pPr marL="0" lvl="0" indent="0" algn="l" rtl="0">
              <a:spcBef>
                <a:spcPts val="0"/>
              </a:spcBef>
              <a:spcAft>
                <a:spcPts val="0"/>
              </a:spcAft>
              <a:buNone/>
            </a:pPr>
            <a:r>
              <a:rPr lang="en" sz="1200" b="1">
                <a:solidFill>
                  <a:srgbClr val="A64D79"/>
                </a:solidFill>
                <a:latin typeface="Barlow"/>
                <a:ea typeface="Barlow"/>
                <a:cs typeface="Barlow"/>
                <a:sym typeface="Barlow"/>
              </a:rPr>
              <a:t>comments</a:t>
            </a:r>
            <a:endParaRPr sz="1200" b="1">
              <a:solidFill>
                <a:srgbClr val="A64D79"/>
              </a:solidFill>
              <a:latin typeface="Barlow"/>
              <a:ea typeface="Barlow"/>
              <a:cs typeface="Barlow"/>
              <a:sym typeface="Barlow"/>
            </a:endParaRPr>
          </a:p>
          <a:p>
            <a:pPr marL="0" lvl="0" indent="0" algn="l" rtl="0">
              <a:spcBef>
                <a:spcPts val="0"/>
              </a:spcBef>
              <a:spcAft>
                <a:spcPts val="0"/>
              </a:spcAft>
              <a:buNone/>
            </a:pPr>
            <a:endParaRPr sz="1200" b="1">
              <a:solidFill>
                <a:srgbClr val="A64D79"/>
              </a:solidFill>
              <a:latin typeface="Barlow"/>
              <a:ea typeface="Barlow"/>
              <a:cs typeface="Barlow"/>
              <a:sym typeface="Barlow"/>
            </a:endParaRPr>
          </a:p>
          <a:p>
            <a:pPr marL="0" lvl="0" indent="0" algn="l" rtl="0">
              <a:spcBef>
                <a:spcPts val="0"/>
              </a:spcBef>
              <a:spcAft>
                <a:spcPts val="0"/>
              </a:spcAft>
              <a:buNone/>
            </a:pPr>
            <a:r>
              <a:rPr lang="en" sz="1200" b="1">
                <a:solidFill>
                  <a:srgbClr val="A64D79"/>
                </a:solidFill>
                <a:latin typeface="Barlow"/>
                <a:ea typeface="Barlow"/>
                <a:cs typeface="Barlow"/>
                <a:sym typeface="Barlow"/>
              </a:rPr>
              <a:t>Positive comment</a:t>
            </a:r>
            <a:endParaRPr sz="1200" b="1">
              <a:solidFill>
                <a:srgbClr val="A64D79"/>
              </a:solidFill>
              <a:latin typeface="Barlow"/>
              <a:ea typeface="Barlow"/>
              <a:cs typeface="Barlow"/>
              <a:sym typeface="Barl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9"/>
          <p:cNvSpPr txBox="1"/>
          <p:nvPr/>
        </p:nvSpPr>
        <p:spPr>
          <a:xfrm>
            <a:off x="175450" y="1135525"/>
            <a:ext cx="5767800" cy="31257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Barlow"/>
              <a:buChar char="❏"/>
            </a:pPr>
            <a:r>
              <a:rPr lang="en" sz="2000" dirty="0">
                <a:solidFill>
                  <a:schemeClr val="dk2"/>
                </a:solidFill>
                <a:latin typeface="Barlow"/>
                <a:ea typeface="Barlow"/>
                <a:cs typeface="Barlow"/>
                <a:sym typeface="Barlow"/>
              </a:rPr>
              <a:t>Title Page</a:t>
            </a:r>
            <a:endParaRPr sz="2000" dirty="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Barlow"/>
              <a:buChar char="❏"/>
            </a:pPr>
            <a:r>
              <a:rPr lang="en" sz="2000" dirty="0">
                <a:solidFill>
                  <a:schemeClr val="dk2"/>
                </a:solidFill>
                <a:latin typeface="Barlow"/>
                <a:ea typeface="Barlow"/>
                <a:cs typeface="Barlow"/>
                <a:sym typeface="Barlow"/>
              </a:rPr>
              <a:t> Process Paper (ALL Categories, incl. Paper)</a:t>
            </a:r>
            <a:endParaRPr sz="2000" dirty="0">
              <a:solidFill>
                <a:schemeClr val="dk2"/>
              </a:solidFill>
              <a:latin typeface="Barlow"/>
              <a:ea typeface="Barlow"/>
              <a:cs typeface="Barlow"/>
              <a:sym typeface="Barlow"/>
            </a:endParaRPr>
          </a:p>
          <a:p>
            <a:pPr marL="457200" lvl="0" indent="-355600" algn="l" rtl="0">
              <a:spcBef>
                <a:spcPts val="0"/>
              </a:spcBef>
              <a:spcAft>
                <a:spcPts val="0"/>
              </a:spcAft>
              <a:buClr>
                <a:schemeClr val="dk2"/>
              </a:buClr>
              <a:buSzPts val="2000"/>
              <a:buFont typeface="Barlow"/>
              <a:buChar char="❏"/>
            </a:pPr>
            <a:r>
              <a:rPr lang="en" sz="2000" dirty="0">
                <a:solidFill>
                  <a:schemeClr val="dk2"/>
                </a:solidFill>
                <a:latin typeface="Barlow"/>
                <a:ea typeface="Barlow"/>
                <a:cs typeface="Barlow"/>
                <a:sym typeface="Barlow"/>
              </a:rPr>
              <a:t> Annotated Bibliography</a:t>
            </a:r>
            <a:endParaRPr sz="2000" dirty="0">
              <a:solidFill>
                <a:schemeClr val="dk2"/>
              </a:solidFill>
              <a:latin typeface="Barlow"/>
              <a:ea typeface="Barlow"/>
              <a:cs typeface="Barlow"/>
              <a:sym typeface="Barlow"/>
            </a:endParaRPr>
          </a:p>
        </p:txBody>
      </p:sp>
      <p:pic>
        <p:nvPicPr>
          <p:cNvPr id="340" name="Google Shape;340;p39"/>
          <p:cNvPicPr preferRelativeResize="0"/>
          <p:nvPr/>
        </p:nvPicPr>
        <p:blipFill>
          <a:blip r:embed="rId3">
            <a:alphaModFix/>
          </a:blip>
          <a:stretch>
            <a:fillRect/>
          </a:stretch>
        </p:blipFill>
        <p:spPr>
          <a:xfrm>
            <a:off x="6280800" y="1135525"/>
            <a:ext cx="2133600" cy="3181350"/>
          </a:xfrm>
          <a:prstGeom prst="rect">
            <a:avLst/>
          </a:prstGeom>
          <a:noFill/>
          <a:ln>
            <a:noFill/>
          </a:ln>
        </p:spPr>
      </p:pic>
      <p:sp>
        <p:nvSpPr>
          <p:cNvPr id="341" name="Google Shape;341;p39"/>
          <p:cNvSpPr txBox="1">
            <a:spLocks noGrp="1"/>
          </p:cNvSpPr>
          <p:nvPr>
            <p:ph type="title" idx="4294967295"/>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Barlow Condensed SemiBold"/>
                <a:ea typeface="Barlow Condensed SemiBold"/>
                <a:cs typeface="Barlow Condensed SemiBold"/>
                <a:sym typeface="Barlow Condensed SemiBold"/>
              </a:rPr>
              <a:t>Evaluation Tools</a:t>
            </a:r>
            <a:endParaRPr sz="3000">
              <a:solidFill>
                <a:schemeClr val="lt1"/>
              </a:solidFill>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a:p>
        </p:txBody>
      </p:sp>
      <p:graphicFrame>
        <p:nvGraphicFramePr>
          <p:cNvPr id="342" name="Google Shape;342;p39"/>
          <p:cNvGraphicFramePr/>
          <p:nvPr>
            <p:extLst>
              <p:ext uri="{D42A27DB-BD31-4B8C-83A1-F6EECF244321}">
                <p14:modId xmlns:p14="http://schemas.microsoft.com/office/powerpoint/2010/main" val="3635247733"/>
              </p:ext>
            </p:extLst>
          </p:nvPr>
        </p:nvGraphicFramePr>
        <p:xfrm>
          <a:off x="100922" y="2473621"/>
          <a:ext cx="6078225" cy="1952700"/>
        </p:xfrm>
        <a:graphic>
          <a:graphicData uri="http://schemas.openxmlformats.org/drawingml/2006/table">
            <a:tbl>
              <a:tblPr>
                <a:noFill/>
                <a:tableStyleId>{7C685C1F-4399-4A01-A3A5-5E36B73DF33F}</a:tableStyleId>
              </a:tblPr>
              <a:tblGrid>
                <a:gridCol w="1516850">
                  <a:extLst>
                    <a:ext uri="{9D8B030D-6E8A-4147-A177-3AD203B41FA5}">
                      <a16:colId xmlns:a16="http://schemas.microsoft.com/office/drawing/2014/main" val="20000"/>
                    </a:ext>
                  </a:extLst>
                </a:gridCol>
                <a:gridCol w="1571775">
                  <a:extLst>
                    <a:ext uri="{9D8B030D-6E8A-4147-A177-3AD203B41FA5}">
                      <a16:colId xmlns:a16="http://schemas.microsoft.com/office/drawing/2014/main" val="20001"/>
                    </a:ext>
                  </a:extLst>
                </a:gridCol>
                <a:gridCol w="1531200">
                  <a:extLst>
                    <a:ext uri="{9D8B030D-6E8A-4147-A177-3AD203B41FA5}">
                      <a16:colId xmlns:a16="http://schemas.microsoft.com/office/drawing/2014/main" val="20002"/>
                    </a:ext>
                  </a:extLst>
                </a:gridCol>
                <a:gridCol w="1458400">
                  <a:extLst>
                    <a:ext uri="{9D8B030D-6E8A-4147-A177-3AD203B41FA5}">
                      <a16:colId xmlns:a16="http://schemas.microsoft.com/office/drawing/2014/main" val="20003"/>
                    </a:ext>
                  </a:extLst>
                </a:gridCol>
              </a:tblGrid>
              <a:tr h="1952700">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Title</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 </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Name</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Junior Division</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 Paper</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Paper: 2,406 words</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r>
                        <a:rPr lang="en" sz="1200">
                          <a:solidFill>
                            <a:schemeClr val="dk1"/>
                          </a:solidFill>
                          <a:latin typeface="Barlow"/>
                          <a:ea typeface="Barlow"/>
                          <a:cs typeface="Barlow"/>
                          <a:sym typeface="Barlow"/>
                        </a:rPr>
                        <a:t>Process Paper: 410 words</a:t>
                      </a:r>
                      <a:endParaRPr sz="1200">
                        <a:latin typeface="Barlow"/>
                        <a:ea typeface="Barlow"/>
                        <a:cs typeface="Barlow"/>
                        <a:sym typeface="Barlow"/>
                      </a:endParaRPr>
                    </a:p>
                  </a:txBody>
                  <a:tcPr marL="91425" marR="91425" marT="91425" marB="91425" anchor="ctr">
                    <a:solidFill>
                      <a:srgbClr val="CFE2F3"/>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Title</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 </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Names</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Senior Division</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Group Exhibit</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Exhibit: 495 words</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r>
                        <a:rPr lang="en" sz="1200" dirty="0">
                          <a:solidFill>
                            <a:schemeClr val="dk1"/>
                          </a:solidFill>
                          <a:latin typeface="Barlow"/>
                          <a:ea typeface="Barlow"/>
                          <a:cs typeface="Barlow"/>
                          <a:sym typeface="Barlow"/>
                        </a:rPr>
                        <a:t>Process Paper: 485 words</a:t>
                      </a:r>
                      <a:endParaRPr sz="1200" dirty="0">
                        <a:latin typeface="Barlow"/>
                        <a:ea typeface="Barlow"/>
                        <a:cs typeface="Barlow"/>
                        <a:sym typeface="Barlow"/>
                      </a:endParaRPr>
                    </a:p>
                  </a:txBody>
                  <a:tcPr marL="91425" marR="91425" marT="91425" marB="91425" anchor="ctr">
                    <a:solidFill>
                      <a:srgbClr val="CFE2F3"/>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Title</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 </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Name</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Junior Division</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a:solidFill>
                            <a:schemeClr val="dk1"/>
                          </a:solidFill>
                          <a:latin typeface="Barlow"/>
                          <a:ea typeface="Barlow"/>
                          <a:cs typeface="Barlow"/>
                          <a:sym typeface="Barlow"/>
                        </a:rPr>
                        <a:t>Individual Performance</a:t>
                      </a:r>
                      <a:endParaRPr sz="1200">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r>
                        <a:rPr lang="en" sz="1200">
                          <a:solidFill>
                            <a:schemeClr val="dk1"/>
                          </a:solidFill>
                          <a:latin typeface="Barlow"/>
                          <a:ea typeface="Barlow"/>
                          <a:cs typeface="Barlow"/>
                          <a:sym typeface="Barlow"/>
                        </a:rPr>
                        <a:t>Process Paper: 435 words</a:t>
                      </a:r>
                      <a:endParaRPr sz="1200">
                        <a:latin typeface="Barlow"/>
                        <a:ea typeface="Barlow"/>
                        <a:cs typeface="Barlow"/>
                        <a:sym typeface="Barlow"/>
                      </a:endParaRPr>
                    </a:p>
                  </a:txBody>
                  <a:tcPr marL="91425" marR="91425" marT="91425" marB="91425" anchor="ctr">
                    <a:solidFill>
                      <a:srgbClr val="CFE2F3"/>
                    </a:solidFill>
                  </a:tcPr>
                </a:tc>
                <a:tc>
                  <a:txBody>
                    <a:bodyPr/>
                    <a:lstStyle/>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Title</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 </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Names</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Senior Division</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Clr>
                          <a:schemeClr val="dk1"/>
                        </a:buClr>
                        <a:buSzPts val="1100"/>
                        <a:buFont typeface="Arial"/>
                        <a:buNone/>
                      </a:pPr>
                      <a:r>
                        <a:rPr lang="en" sz="1200" dirty="0">
                          <a:solidFill>
                            <a:schemeClr val="dk1"/>
                          </a:solidFill>
                          <a:latin typeface="Barlow"/>
                          <a:ea typeface="Barlow"/>
                          <a:cs typeface="Barlow"/>
                          <a:sym typeface="Barlow"/>
                        </a:rPr>
                        <a:t>Group Documentary</a:t>
                      </a:r>
                      <a:endParaRPr sz="1200" dirty="0">
                        <a:solidFill>
                          <a:schemeClr val="dk1"/>
                        </a:solidFill>
                        <a:latin typeface="Barlow"/>
                        <a:ea typeface="Barlow"/>
                        <a:cs typeface="Barlow"/>
                        <a:sym typeface="Barlow"/>
                      </a:endParaRPr>
                    </a:p>
                    <a:p>
                      <a:pPr marL="0" lvl="0" indent="0" algn="ctr" rtl="0">
                        <a:lnSpc>
                          <a:spcPct val="115000"/>
                        </a:lnSpc>
                        <a:spcBef>
                          <a:spcPts val="0"/>
                        </a:spcBef>
                        <a:spcAft>
                          <a:spcPts val="0"/>
                        </a:spcAft>
                        <a:buNone/>
                      </a:pPr>
                      <a:r>
                        <a:rPr lang="en" sz="1200" dirty="0">
                          <a:solidFill>
                            <a:schemeClr val="dk1"/>
                          </a:solidFill>
                          <a:latin typeface="Barlow"/>
                          <a:ea typeface="Barlow"/>
                          <a:cs typeface="Barlow"/>
                          <a:sym typeface="Barlow"/>
                        </a:rPr>
                        <a:t>Process Paper: 415 words</a:t>
                      </a:r>
                      <a:endParaRPr sz="1200" dirty="0">
                        <a:latin typeface="Barlow"/>
                        <a:ea typeface="Barlow"/>
                        <a:cs typeface="Barlow"/>
                        <a:sym typeface="Barlow"/>
                      </a:endParaRPr>
                    </a:p>
                  </a:txBody>
                  <a:tcPr marL="91425" marR="91425" marT="91425" marB="91425" anchor="ctr">
                    <a:solidFill>
                      <a:srgbClr val="CFE2F3"/>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0"/>
          <p:cNvSpPr txBox="1">
            <a:spLocks noGrp="1"/>
          </p:cNvSpPr>
          <p:nvPr>
            <p:ph type="title" idx="4294967295"/>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Barlow Condensed SemiBold"/>
                <a:ea typeface="Barlow Condensed SemiBold"/>
                <a:cs typeface="Barlow Condensed SemiBold"/>
                <a:sym typeface="Barlow Condensed SemiBold"/>
              </a:rPr>
              <a:t>Evaluation vs. Ranking </a:t>
            </a:r>
            <a:endParaRPr sz="3000">
              <a:solidFill>
                <a:schemeClr val="lt1"/>
              </a:solidFill>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a:p>
        </p:txBody>
      </p:sp>
      <p:sp>
        <p:nvSpPr>
          <p:cNvPr id="348" name="Google Shape;348;p40"/>
          <p:cNvSpPr txBox="1"/>
          <p:nvPr/>
        </p:nvSpPr>
        <p:spPr>
          <a:xfrm>
            <a:off x="4221600" y="973350"/>
            <a:ext cx="4783200" cy="3659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500"/>
              </a:spcBef>
              <a:spcAft>
                <a:spcPts val="0"/>
              </a:spcAft>
              <a:buNone/>
            </a:pPr>
            <a:r>
              <a:rPr lang="en" sz="1900" b="1">
                <a:solidFill>
                  <a:schemeClr val="dk2"/>
                </a:solidFill>
                <a:latin typeface="Barlow"/>
                <a:ea typeface="Barlow"/>
                <a:cs typeface="Barlow"/>
                <a:sym typeface="Barlow"/>
              </a:rPr>
              <a:t>D</a:t>
            </a:r>
            <a:r>
              <a:rPr lang="en" sz="1900" b="1" i="0" u="none" strike="noStrike" cap="none">
                <a:solidFill>
                  <a:schemeClr val="dk2"/>
                </a:solidFill>
                <a:latin typeface="Barlow"/>
                <a:ea typeface="Barlow"/>
                <a:cs typeface="Barlow"/>
                <a:sym typeface="Barlow"/>
              </a:rPr>
              <a:t>ifferent but related tasks</a:t>
            </a:r>
            <a:endParaRPr sz="1900" b="1" i="0" u="none" strike="noStrike" cap="none">
              <a:solidFill>
                <a:schemeClr val="dk2"/>
              </a:solidFill>
              <a:latin typeface="Barlow"/>
              <a:ea typeface="Barlow"/>
              <a:cs typeface="Barlow"/>
              <a:sym typeface="Barlow"/>
            </a:endParaRPr>
          </a:p>
          <a:p>
            <a:pPr marL="228600" marR="0" lvl="0" indent="-234950" algn="l" rtl="0">
              <a:lnSpc>
                <a:spcPct val="100000"/>
              </a:lnSpc>
              <a:spcBef>
                <a:spcPts val="500"/>
              </a:spcBef>
              <a:spcAft>
                <a:spcPts val="0"/>
              </a:spcAft>
              <a:buClr>
                <a:schemeClr val="dk2"/>
              </a:buClr>
              <a:buSzPts val="1900"/>
              <a:buFont typeface="Raleway"/>
              <a:buChar char="●"/>
            </a:pPr>
            <a:r>
              <a:rPr lang="en" sz="1900" b="1">
                <a:solidFill>
                  <a:srgbClr val="FC1922"/>
                </a:solidFill>
                <a:latin typeface="Barlow"/>
                <a:ea typeface="Barlow"/>
                <a:cs typeface="Barlow"/>
                <a:sym typeface="Barlow"/>
              </a:rPr>
              <a:t>Evaluating </a:t>
            </a:r>
            <a:r>
              <a:rPr lang="en" sz="1900" i="0" u="none" strike="noStrike" cap="none">
                <a:solidFill>
                  <a:schemeClr val="dk2"/>
                </a:solidFill>
                <a:latin typeface="Barlow"/>
                <a:ea typeface="Barlow"/>
                <a:cs typeface="Barlow"/>
                <a:sym typeface="Barlow"/>
              </a:rPr>
              <a:t>assesses how well an entry did against the criteria. It</a:t>
            </a:r>
            <a:r>
              <a:rPr lang="en" sz="1900">
                <a:solidFill>
                  <a:schemeClr val="dk2"/>
                </a:solidFill>
                <a:latin typeface="Barlow"/>
                <a:ea typeface="Barlow"/>
                <a:cs typeface="Barlow"/>
                <a:sym typeface="Barlow"/>
              </a:rPr>
              <a:t> is what you do when you select descriptors for each criterion.</a:t>
            </a:r>
            <a:endParaRPr sz="1900">
              <a:solidFill>
                <a:schemeClr val="dk2"/>
              </a:solidFill>
              <a:latin typeface="Barlow"/>
              <a:ea typeface="Barlow"/>
              <a:cs typeface="Barlow"/>
              <a:sym typeface="Barlow"/>
            </a:endParaRPr>
          </a:p>
          <a:p>
            <a:pPr marL="457200" marR="0" lvl="1" indent="-234950" algn="l" rtl="0">
              <a:lnSpc>
                <a:spcPct val="100000"/>
              </a:lnSpc>
              <a:spcBef>
                <a:spcPts val="500"/>
              </a:spcBef>
              <a:spcAft>
                <a:spcPts val="0"/>
              </a:spcAft>
              <a:buClr>
                <a:schemeClr val="dk2"/>
              </a:buClr>
              <a:buSzPts val="1900"/>
              <a:buFont typeface="Raleway"/>
              <a:buChar char="○"/>
            </a:pPr>
            <a:r>
              <a:rPr lang="en" sz="1900" b="1" i="1">
                <a:solidFill>
                  <a:schemeClr val="dk2"/>
                </a:solidFill>
                <a:latin typeface="Barlow"/>
                <a:ea typeface="Barlow"/>
                <a:cs typeface="Barlow"/>
                <a:sym typeface="Barlow"/>
              </a:rPr>
              <a:t>Example</a:t>
            </a:r>
            <a:r>
              <a:rPr lang="en" sz="1900" i="1">
                <a:solidFill>
                  <a:schemeClr val="dk2"/>
                </a:solidFill>
                <a:latin typeface="Barlow"/>
                <a:ea typeface="Barlow"/>
                <a:cs typeface="Barlow"/>
                <a:sym typeface="Barlow"/>
              </a:rPr>
              <a:t>: A runner’s time in a race is true no matter the strength of their competition.</a:t>
            </a:r>
            <a:endParaRPr sz="1900" i="1">
              <a:solidFill>
                <a:schemeClr val="dk2"/>
              </a:solidFill>
              <a:latin typeface="Barlow"/>
              <a:ea typeface="Barlow"/>
              <a:cs typeface="Barlow"/>
              <a:sym typeface="Barlow"/>
            </a:endParaRPr>
          </a:p>
          <a:p>
            <a:pPr marL="228600" marR="0" lvl="0" indent="-234950" algn="l" rtl="0">
              <a:lnSpc>
                <a:spcPct val="100000"/>
              </a:lnSpc>
              <a:spcBef>
                <a:spcPts val="500"/>
              </a:spcBef>
              <a:spcAft>
                <a:spcPts val="0"/>
              </a:spcAft>
              <a:buClr>
                <a:schemeClr val="dk2"/>
              </a:buClr>
              <a:buSzPts val="1900"/>
              <a:buFont typeface="Raleway"/>
              <a:buChar char="●"/>
            </a:pPr>
            <a:r>
              <a:rPr lang="en" sz="1900" b="1">
                <a:solidFill>
                  <a:srgbClr val="FC1922"/>
                </a:solidFill>
                <a:latin typeface="Barlow"/>
                <a:ea typeface="Barlow"/>
                <a:cs typeface="Barlow"/>
                <a:sym typeface="Barlow"/>
              </a:rPr>
              <a:t>Ranking</a:t>
            </a:r>
            <a:r>
              <a:rPr lang="en" sz="1900" i="0" u="none" strike="noStrike" cap="none">
                <a:solidFill>
                  <a:srgbClr val="FC1922"/>
                </a:solidFill>
                <a:latin typeface="Barlow"/>
                <a:ea typeface="Barlow"/>
                <a:cs typeface="Barlow"/>
                <a:sym typeface="Barlow"/>
              </a:rPr>
              <a:t> </a:t>
            </a:r>
            <a:r>
              <a:rPr lang="en" sz="1900" i="0" u="none" strike="noStrike" cap="none">
                <a:solidFill>
                  <a:schemeClr val="dk2"/>
                </a:solidFill>
                <a:latin typeface="Barlow"/>
                <a:ea typeface="Barlow"/>
                <a:cs typeface="Barlow"/>
                <a:sym typeface="Barlow"/>
              </a:rPr>
              <a:t>determines the relationship of the entries against each other. It is </a:t>
            </a:r>
            <a:r>
              <a:rPr lang="en" sz="1900">
                <a:solidFill>
                  <a:schemeClr val="dk2"/>
                </a:solidFill>
                <a:latin typeface="Barlow"/>
                <a:ea typeface="Barlow"/>
                <a:cs typeface="Barlow"/>
                <a:sym typeface="Barlow"/>
              </a:rPr>
              <a:t>what</a:t>
            </a:r>
            <a:r>
              <a:rPr lang="en" sz="1900" i="0" u="none" strike="noStrike" cap="none">
                <a:solidFill>
                  <a:schemeClr val="dk2"/>
                </a:solidFill>
                <a:latin typeface="Barlow"/>
                <a:ea typeface="Barlow"/>
                <a:cs typeface="Barlow"/>
                <a:sym typeface="Barlow"/>
              </a:rPr>
              <a:t> you do </a:t>
            </a:r>
            <a:r>
              <a:rPr lang="en" sz="1900">
                <a:solidFill>
                  <a:schemeClr val="dk2"/>
                </a:solidFill>
                <a:latin typeface="Barlow"/>
                <a:ea typeface="Barlow"/>
                <a:cs typeface="Barlow"/>
                <a:sym typeface="Barlow"/>
              </a:rPr>
              <a:t>to pick top entries.</a:t>
            </a:r>
            <a:endParaRPr sz="1900" i="0" u="none" strike="noStrike" cap="none">
              <a:solidFill>
                <a:schemeClr val="dk2"/>
              </a:solidFill>
              <a:latin typeface="Barlow"/>
              <a:ea typeface="Barlow"/>
              <a:cs typeface="Barlow"/>
              <a:sym typeface="Barlow"/>
            </a:endParaRPr>
          </a:p>
          <a:p>
            <a:pPr marL="457200" marR="0" lvl="1" indent="-234950" algn="l" rtl="0">
              <a:lnSpc>
                <a:spcPct val="100000"/>
              </a:lnSpc>
              <a:spcBef>
                <a:spcPts val="500"/>
              </a:spcBef>
              <a:spcAft>
                <a:spcPts val="500"/>
              </a:spcAft>
              <a:buClr>
                <a:schemeClr val="dk2"/>
              </a:buClr>
              <a:buSzPts val="1900"/>
              <a:buFont typeface="Raleway"/>
              <a:buChar char="○"/>
            </a:pPr>
            <a:r>
              <a:rPr lang="en" sz="1900" b="1" i="1" u="none" strike="noStrike" cap="none">
                <a:solidFill>
                  <a:schemeClr val="dk2"/>
                </a:solidFill>
                <a:latin typeface="Barlow"/>
                <a:ea typeface="Barlow"/>
                <a:cs typeface="Barlow"/>
                <a:sym typeface="Barlow"/>
              </a:rPr>
              <a:t>Example</a:t>
            </a:r>
            <a:r>
              <a:rPr lang="en" sz="1900" i="1" u="none" strike="noStrike" cap="none">
                <a:solidFill>
                  <a:schemeClr val="dk2"/>
                </a:solidFill>
                <a:latin typeface="Barlow"/>
                <a:ea typeface="Barlow"/>
                <a:cs typeface="Barlow"/>
                <a:sym typeface="Barlow"/>
              </a:rPr>
              <a:t>: A runn</a:t>
            </a:r>
            <a:r>
              <a:rPr lang="en" sz="1900" i="1">
                <a:solidFill>
                  <a:schemeClr val="dk2"/>
                </a:solidFill>
                <a:latin typeface="Barlow"/>
                <a:ea typeface="Barlow"/>
                <a:cs typeface="Barlow"/>
                <a:sym typeface="Barlow"/>
              </a:rPr>
              <a:t>er’s rank in the race depends on how well all the runners do.</a:t>
            </a:r>
            <a:endParaRPr sz="1900" i="1" u="none" strike="noStrike" cap="none">
              <a:solidFill>
                <a:schemeClr val="dk2"/>
              </a:solidFill>
              <a:latin typeface="Barlow"/>
              <a:ea typeface="Barlow"/>
              <a:cs typeface="Barlow"/>
              <a:sym typeface="Barlow"/>
            </a:endParaRPr>
          </a:p>
        </p:txBody>
      </p:sp>
      <p:pic>
        <p:nvPicPr>
          <p:cNvPr id="349" name="Google Shape;349;p40"/>
          <p:cNvPicPr preferRelativeResize="0"/>
          <p:nvPr/>
        </p:nvPicPr>
        <p:blipFill rotWithShape="1">
          <a:blip r:embed="rId3">
            <a:alphaModFix/>
          </a:blip>
          <a:srcRect l="67902"/>
          <a:stretch/>
        </p:blipFill>
        <p:spPr>
          <a:xfrm>
            <a:off x="624047" y="870900"/>
            <a:ext cx="1543425" cy="2654400"/>
          </a:xfrm>
          <a:prstGeom prst="rect">
            <a:avLst/>
          </a:prstGeom>
          <a:noFill/>
          <a:ln w="9525" cap="flat" cmpd="sng">
            <a:solidFill>
              <a:srgbClr val="444F51"/>
            </a:solidFill>
            <a:prstDash val="solid"/>
            <a:round/>
            <a:headEnd type="none" w="sm" len="sm"/>
            <a:tailEnd type="none" w="sm" len="sm"/>
          </a:ln>
        </p:spPr>
      </p:pic>
      <p:sp>
        <p:nvSpPr>
          <p:cNvPr id="350" name="Google Shape;350;p40"/>
          <p:cNvSpPr txBox="1"/>
          <p:nvPr/>
        </p:nvSpPr>
        <p:spPr>
          <a:xfrm rot="-5400000">
            <a:off x="1392125" y="1403925"/>
            <a:ext cx="1744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K. Switzer, 1967. Boston Herald</a:t>
            </a:r>
            <a:endParaRPr sz="800"/>
          </a:p>
        </p:txBody>
      </p:sp>
      <p:pic>
        <p:nvPicPr>
          <p:cNvPr id="351" name="Google Shape;351;p40"/>
          <p:cNvPicPr preferRelativeResize="0"/>
          <p:nvPr/>
        </p:nvPicPr>
        <p:blipFill rotWithShape="1">
          <a:blip r:embed="rId4">
            <a:alphaModFix/>
          </a:blip>
          <a:srcRect l="4385" t="4165" r="2513" b="3481"/>
          <a:stretch/>
        </p:blipFill>
        <p:spPr>
          <a:xfrm>
            <a:off x="1210775" y="2773125"/>
            <a:ext cx="2846876" cy="2043450"/>
          </a:xfrm>
          <a:prstGeom prst="rect">
            <a:avLst/>
          </a:prstGeom>
          <a:noFill/>
          <a:ln w="9525" cap="flat" cmpd="sng">
            <a:solidFill>
              <a:srgbClr val="333333"/>
            </a:solidFill>
            <a:prstDash val="solid"/>
            <a:round/>
            <a:headEnd type="none" w="sm" len="sm"/>
            <a:tailEnd type="none" w="sm" len="sm"/>
          </a:ln>
        </p:spPr>
      </p:pic>
      <p:sp>
        <p:nvSpPr>
          <p:cNvPr id="352" name="Google Shape;352;p40"/>
          <p:cNvSpPr txBox="1"/>
          <p:nvPr/>
        </p:nvSpPr>
        <p:spPr>
          <a:xfrm rot="5400000">
            <a:off x="301050" y="3837075"/>
            <a:ext cx="12816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333333"/>
                </a:solidFill>
              </a:rPr>
              <a:t>Yonkers Marathon, Reynolds (No. 6) the winner. Library of Congress</a:t>
            </a:r>
            <a:endParaRPr sz="8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2"/>
          <p:cNvSpPr txBox="1"/>
          <p:nvPr/>
        </p:nvSpPr>
        <p:spPr>
          <a:xfrm>
            <a:off x="2044138" y="304750"/>
            <a:ext cx="5195400" cy="5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Barlow Condensed"/>
                <a:ea typeface="Barlow Condensed"/>
                <a:cs typeface="Barlow Condensed"/>
                <a:sym typeface="Barlow Condensed"/>
              </a:rPr>
              <a:t>Alert a Staff Member if ...</a:t>
            </a:r>
            <a:endParaRPr sz="3000">
              <a:solidFill>
                <a:schemeClr val="dk2"/>
              </a:solidFill>
              <a:latin typeface="Barlow Condensed"/>
              <a:ea typeface="Barlow Condensed"/>
              <a:cs typeface="Barlow Condensed"/>
              <a:sym typeface="Barlow Condensed"/>
            </a:endParaRPr>
          </a:p>
        </p:txBody>
      </p:sp>
      <p:sp>
        <p:nvSpPr>
          <p:cNvPr id="366" name="Google Shape;366;p42"/>
          <p:cNvSpPr txBox="1"/>
          <p:nvPr/>
        </p:nvSpPr>
        <p:spPr>
          <a:xfrm>
            <a:off x="823000" y="988950"/>
            <a:ext cx="7637700" cy="316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chemeClr val="dk2"/>
                </a:solidFill>
                <a:latin typeface="Barlow"/>
                <a:ea typeface="Barlow"/>
                <a:cs typeface="Barlow"/>
                <a:sym typeface="Barlow"/>
              </a:rPr>
              <a:t>You suspect any of the disqualifying offenses:</a:t>
            </a:r>
            <a:endParaRPr sz="2000" b="1">
              <a:solidFill>
                <a:schemeClr val="dk2"/>
              </a:solidFill>
              <a:latin typeface="Barlow"/>
              <a:ea typeface="Barlow"/>
              <a:cs typeface="Barlow"/>
              <a:sym typeface="Barlow"/>
            </a:endParaRPr>
          </a:p>
          <a:p>
            <a:pPr marL="914400" lvl="0" indent="-355600" algn="l" rtl="0">
              <a:spcBef>
                <a:spcPts val="0"/>
              </a:spcBef>
              <a:spcAft>
                <a:spcPts val="0"/>
              </a:spcAft>
              <a:buClr>
                <a:schemeClr val="dk2"/>
              </a:buClr>
              <a:buSzPts val="2000"/>
              <a:buFont typeface="Barlow"/>
              <a:buChar char="➢"/>
            </a:pPr>
            <a:r>
              <a:rPr lang="en" sz="2000">
                <a:solidFill>
                  <a:schemeClr val="dk2"/>
                </a:solidFill>
                <a:latin typeface="Barlow"/>
                <a:ea typeface="Barlow"/>
                <a:cs typeface="Barlow"/>
                <a:sym typeface="Barlow"/>
              </a:rPr>
              <a:t>Plagiarism</a:t>
            </a:r>
            <a:endParaRPr sz="2000">
              <a:solidFill>
                <a:schemeClr val="dk2"/>
              </a:solidFill>
              <a:latin typeface="Barlow"/>
              <a:ea typeface="Barlow"/>
              <a:cs typeface="Barlow"/>
              <a:sym typeface="Barlow"/>
            </a:endParaRPr>
          </a:p>
          <a:p>
            <a:pPr marL="914400" lvl="0" indent="-355600" algn="l" rtl="0">
              <a:spcBef>
                <a:spcPts val="0"/>
              </a:spcBef>
              <a:spcAft>
                <a:spcPts val="0"/>
              </a:spcAft>
              <a:buClr>
                <a:schemeClr val="dk2"/>
              </a:buClr>
              <a:buSzPts val="2000"/>
              <a:buFont typeface="Barlow"/>
              <a:buChar char="➢"/>
            </a:pPr>
            <a:r>
              <a:rPr lang="en" sz="2000">
                <a:solidFill>
                  <a:schemeClr val="dk2"/>
                </a:solidFill>
                <a:latin typeface="Barlow"/>
                <a:ea typeface="Barlow"/>
                <a:cs typeface="Barlow"/>
                <a:sym typeface="Barlow"/>
              </a:rPr>
              <a:t>Reusing an entry or any part of an entry from a previous year</a:t>
            </a:r>
            <a:endParaRPr sz="2000">
              <a:solidFill>
                <a:schemeClr val="dk2"/>
              </a:solidFill>
              <a:latin typeface="Barlow"/>
              <a:ea typeface="Barlow"/>
              <a:cs typeface="Barlow"/>
              <a:sym typeface="Barlow"/>
            </a:endParaRPr>
          </a:p>
          <a:p>
            <a:pPr marL="914400" lvl="0" indent="-355600" algn="l" rtl="0">
              <a:spcBef>
                <a:spcPts val="0"/>
              </a:spcBef>
              <a:spcAft>
                <a:spcPts val="0"/>
              </a:spcAft>
              <a:buClr>
                <a:schemeClr val="dk2"/>
              </a:buClr>
              <a:buSzPts val="2000"/>
              <a:buFont typeface="Barlow"/>
              <a:buChar char="➢"/>
            </a:pPr>
            <a:r>
              <a:rPr lang="en" sz="2000">
                <a:solidFill>
                  <a:schemeClr val="dk2"/>
                </a:solidFill>
                <a:latin typeface="Barlow"/>
                <a:ea typeface="Barlow"/>
                <a:cs typeface="Barlow"/>
                <a:sym typeface="Barlow"/>
              </a:rPr>
              <a:t>Tampering with another student’s entry</a:t>
            </a:r>
            <a:endParaRPr sz="2000">
              <a:solidFill>
                <a:schemeClr val="dk2"/>
              </a:solidFill>
              <a:latin typeface="Barlow"/>
              <a:ea typeface="Barlow"/>
              <a:cs typeface="Barlow"/>
              <a:sym typeface="Barlow"/>
            </a:endParaRPr>
          </a:p>
          <a:p>
            <a:pPr marL="914400" lvl="0" indent="-355600" algn="l" rtl="0">
              <a:spcBef>
                <a:spcPts val="0"/>
              </a:spcBef>
              <a:spcAft>
                <a:spcPts val="0"/>
              </a:spcAft>
              <a:buClr>
                <a:schemeClr val="dk2"/>
              </a:buClr>
              <a:buSzPts val="2000"/>
              <a:buFont typeface="Barlow"/>
              <a:buChar char="➢"/>
            </a:pPr>
            <a:r>
              <a:rPr lang="en" sz="2000">
                <a:solidFill>
                  <a:schemeClr val="dk2"/>
                </a:solidFill>
                <a:latin typeface="Barlow"/>
                <a:ea typeface="Barlow"/>
                <a:cs typeface="Barlow"/>
                <a:sym typeface="Barlow"/>
              </a:rPr>
              <a:t>Entering a project in multiple contests or entry categories within a contest year</a:t>
            </a:r>
            <a:endParaRPr sz="2000">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0" lvl="0" indent="0" algn="l" rtl="0">
              <a:spcBef>
                <a:spcPts val="0"/>
              </a:spcBef>
              <a:spcAft>
                <a:spcPts val="0"/>
              </a:spcAft>
              <a:buNone/>
            </a:pPr>
            <a:r>
              <a:rPr lang="en" sz="2000" b="1">
                <a:solidFill>
                  <a:schemeClr val="dk2"/>
                </a:solidFill>
                <a:latin typeface="Barlow"/>
                <a:ea typeface="Barlow"/>
                <a:cs typeface="Barlow"/>
                <a:sym typeface="Barlow"/>
              </a:rPr>
              <a:t>You do not think any entries should advance to the next level. </a:t>
            </a:r>
            <a:endParaRPr sz="2000" b="1">
              <a:solidFill>
                <a:schemeClr val="dk2"/>
              </a:solidFill>
              <a:latin typeface="Barlow"/>
              <a:ea typeface="Barlow"/>
              <a:cs typeface="Barlow"/>
              <a:sym typeface="Barlow"/>
            </a:endParaRPr>
          </a:p>
          <a:p>
            <a:pPr marL="0" lvl="0" indent="0" algn="l" rtl="0">
              <a:spcBef>
                <a:spcPts val="0"/>
              </a:spcBef>
              <a:spcAft>
                <a:spcPts val="0"/>
              </a:spcAft>
              <a:buNone/>
            </a:pPr>
            <a:endParaRPr sz="2000">
              <a:solidFill>
                <a:schemeClr val="dk2"/>
              </a:solidFill>
              <a:latin typeface="Barlow"/>
              <a:ea typeface="Barlow"/>
              <a:cs typeface="Barlow"/>
              <a:sym typeface="Barlow"/>
            </a:endParaRPr>
          </a:p>
          <a:p>
            <a:pPr marL="0" lvl="0" indent="0" algn="l" rtl="0">
              <a:spcBef>
                <a:spcPts val="0"/>
              </a:spcBef>
              <a:spcAft>
                <a:spcPts val="0"/>
              </a:spcAft>
              <a:buNone/>
            </a:pPr>
            <a:r>
              <a:rPr lang="en" sz="2000" i="1">
                <a:solidFill>
                  <a:schemeClr val="dk2"/>
                </a:solidFill>
                <a:latin typeface="Barlow"/>
                <a:ea typeface="Barlow"/>
                <a:cs typeface="Barlow"/>
                <a:sym typeface="Barlow"/>
              </a:rPr>
              <a:t>Email [insert email or phone number]  immediately with any of the above. </a:t>
            </a:r>
            <a:endParaRPr sz="2000" i="1">
              <a:solidFill>
                <a:schemeClr val="dk2"/>
              </a:solidFill>
              <a:latin typeface="Barlow"/>
              <a:ea typeface="Barlow"/>
              <a:cs typeface="Barlow"/>
              <a:sym typeface="Barlow"/>
            </a:endParaRPr>
          </a:p>
        </p:txBody>
      </p:sp>
      <p:sp>
        <p:nvSpPr>
          <p:cNvPr id="367" name="Google Shape;367;p42"/>
          <p:cNvSpPr/>
          <p:nvPr/>
        </p:nvSpPr>
        <p:spPr>
          <a:xfrm>
            <a:off x="6822338" y="211500"/>
            <a:ext cx="961275" cy="715100"/>
          </a:xfrm>
          <a:prstGeom prst="flowChartExtract">
            <a:avLst/>
          </a:prstGeom>
          <a:noFill/>
          <a:ln w="7620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2"/>
          <p:cNvSpPr txBox="1"/>
          <p:nvPr/>
        </p:nvSpPr>
        <p:spPr>
          <a:xfrm>
            <a:off x="7156425" y="353200"/>
            <a:ext cx="2931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latin typeface="Barlow"/>
                <a:ea typeface="Barlow"/>
                <a:cs typeface="Barlow"/>
                <a:sym typeface="Barlow"/>
              </a:rPr>
              <a:t>!</a:t>
            </a:r>
            <a:endParaRPr sz="2700" b="1">
              <a:latin typeface="Barlow"/>
              <a:ea typeface="Barlow"/>
              <a:cs typeface="Barlow"/>
              <a:sym typeface="Barlow"/>
            </a:endParaRPr>
          </a:p>
        </p:txBody>
      </p:sp>
      <p:sp>
        <p:nvSpPr>
          <p:cNvPr id="369" name="Google Shape;369;p42"/>
          <p:cNvSpPr/>
          <p:nvPr/>
        </p:nvSpPr>
        <p:spPr>
          <a:xfrm>
            <a:off x="1360388" y="211500"/>
            <a:ext cx="961275" cy="715100"/>
          </a:xfrm>
          <a:prstGeom prst="flowChartExtract">
            <a:avLst/>
          </a:prstGeom>
          <a:noFill/>
          <a:ln w="76200" cap="flat" cmpd="sng">
            <a:solidFill>
              <a:srgbClr val="AA23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2"/>
          <p:cNvSpPr txBox="1"/>
          <p:nvPr/>
        </p:nvSpPr>
        <p:spPr>
          <a:xfrm>
            <a:off x="1694475" y="353200"/>
            <a:ext cx="293100" cy="43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latin typeface="Barlow"/>
                <a:ea typeface="Barlow"/>
                <a:cs typeface="Barlow"/>
                <a:sym typeface="Barlow"/>
              </a:rPr>
              <a:t>!</a:t>
            </a:r>
            <a:endParaRPr sz="2700" b="1">
              <a:latin typeface="Barlow"/>
              <a:ea typeface="Barlow"/>
              <a:cs typeface="Barlow"/>
              <a:sym typeface="Barlo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Webinar Agenda</a:t>
            </a:r>
            <a:endParaRPr b="0">
              <a:latin typeface="Barlow Condensed SemiBold"/>
              <a:ea typeface="Barlow Condensed SemiBold"/>
              <a:cs typeface="Barlow Condensed SemiBold"/>
              <a:sym typeface="Barlow Condensed SemiBold"/>
            </a:endParaRPr>
          </a:p>
        </p:txBody>
      </p:sp>
      <p:sp>
        <p:nvSpPr>
          <p:cNvPr id="80" name="Google Shape;80;p14"/>
          <p:cNvSpPr txBox="1">
            <a:spLocks noGrp="1"/>
          </p:cNvSpPr>
          <p:nvPr>
            <p:ph type="body" idx="1"/>
          </p:nvPr>
        </p:nvSpPr>
        <p:spPr>
          <a:xfrm>
            <a:off x="311550" y="1152475"/>
            <a:ext cx="85206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000" dirty="0"/>
              <a:t>Today We Will Review:</a:t>
            </a:r>
            <a:endParaRPr sz="2000" dirty="0"/>
          </a:p>
          <a:p>
            <a:pPr marL="0" lvl="0" indent="0" algn="l" rtl="0">
              <a:lnSpc>
                <a:spcPct val="100000"/>
              </a:lnSpc>
              <a:spcBef>
                <a:spcPts val="0"/>
              </a:spcBef>
              <a:spcAft>
                <a:spcPts val="0"/>
              </a:spcAft>
              <a:buClr>
                <a:schemeClr val="dk1"/>
              </a:buClr>
              <a:buSzPts val="1100"/>
              <a:buFont typeface="Arial"/>
              <a:buNone/>
            </a:pPr>
            <a:endParaRPr sz="2000" dirty="0"/>
          </a:p>
          <a:p>
            <a:pPr marL="457200" lvl="0" indent="-355600" algn="l" rtl="0">
              <a:lnSpc>
                <a:spcPct val="100000"/>
              </a:lnSpc>
              <a:spcBef>
                <a:spcPts val="0"/>
              </a:spcBef>
              <a:spcAft>
                <a:spcPts val="0"/>
              </a:spcAft>
              <a:buClr>
                <a:schemeClr val="dk2"/>
              </a:buClr>
              <a:buSzPts val="2000"/>
              <a:buChar char="●"/>
            </a:pPr>
            <a:r>
              <a:rPr lang="en" sz="2000" dirty="0"/>
              <a:t>The Contest Theme, Rules, and Judging Criteria</a:t>
            </a:r>
            <a:endParaRPr sz="2000" dirty="0"/>
          </a:p>
          <a:p>
            <a:pPr marL="457200" lvl="0" indent="-355600" algn="l" rtl="0">
              <a:lnSpc>
                <a:spcPct val="100000"/>
              </a:lnSpc>
              <a:spcBef>
                <a:spcPts val="0"/>
              </a:spcBef>
              <a:spcAft>
                <a:spcPts val="0"/>
              </a:spcAft>
              <a:buClr>
                <a:schemeClr val="dk2"/>
              </a:buClr>
              <a:buSzPts val="2000"/>
              <a:buChar char="●"/>
            </a:pPr>
            <a:r>
              <a:rPr lang="en" sz="2000" dirty="0"/>
              <a:t>The Judge Toolkit</a:t>
            </a:r>
            <a:endParaRPr sz="2000" dirty="0"/>
          </a:p>
          <a:p>
            <a:pPr marL="457200" lvl="0" indent="-355600" algn="l" rtl="0">
              <a:lnSpc>
                <a:spcPct val="100000"/>
              </a:lnSpc>
              <a:spcBef>
                <a:spcPts val="0"/>
              </a:spcBef>
              <a:spcAft>
                <a:spcPts val="0"/>
              </a:spcAft>
              <a:buClr>
                <a:schemeClr val="dk2"/>
              </a:buClr>
              <a:buSzPts val="2000"/>
              <a:buChar char="●"/>
            </a:pPr>
            <a:r>
              <a:rPr lang="en" sz="2000" dirty="0"/>
              <a:t>Next Steps &amp; Judging Deadlines</a:t>
            </a:r>
            <a:endParaRPr sz="2000" dirty="0"/>
          </a:p>
          <a:p>
            <a:pPr marL="0" lvl="0" indent="0" algn="l" rtl="0">
              <a:lnSpc>
                <a:spcPct val="100000"/>
              </a:lnSpc>
              <a:spcBef>
                <a:spcPts val="0"/>
              </a:spcBef>
              <a:spcAft>
                <a:spcPts val="0"/>
              </a:spcAft>
              <a:buClr>
                <a:schemeClr val="dk1"/>
              </a:buClr>
              <a:buSzPts val="1100"/>
              <a:buFont typeface="Arial"/>
              <a:buNone/>
            </a:pPr>
            <a:endParaRPr sz="1100" dirty="0">
              <a:solidFill>
                <a:srgbClr val="1D262D"/>
              </a:solidFill>
            </a:endParaRPr>
          </a:p>
          <a:p>
            <a:pPr marL="0" lvl="0" indent="0" algn="l" rtl="0">
              <a:spcBef>
                <a:spcPts val="0"/>
              </a:spcBef>
              <a:spcAft>
                <a:spcPts val="16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t>The Contest Theme, Rules &amp; Criteria!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p:nvPr/>
        </p:nvSpPr>
        <p:spPr>
          <a:xfrm>
            <a:off x="1974300" y="582675"/>
            <a:ext cx="5195400" cy="5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solidFill>
                  <a:schemeClr val="dk2"/>
                </a:solidFill>
                <a:latin typeface="Barlow Condensed"/>
                <a:ea typeface="Barlow Condensed"/>
                <a:cs typeface="Barlow Condensed"/>
                <a:sym typeface="Barlow Condensed"/>
              </a:rPr>
              <a:t>2024 Contest Theme</a:t>
            </a:r>
            <a:endParaRPr sz="3000" dirty="0">
              <a:solidFill>
                <a:schemeClr val="dk2"/>
              </a:solidFill>
              <a:latin typeface="Barlow Condensed"/>
              <a:ea typeface="Barlow Condensed"/>
              <a:cs typeface="Barlow Condensed"/>
              <a:sym typeface="Barlow Condensed"/>
            </a:endParaRPr>
          </a:p>
        </p:txBody>
      </p:sp>
      <p:pic>
        <p:nvPicPr>
          <p:cNvPr id="91" name="Google Shape;91;p16">
            <a:hlinkClick r:id="rId3"/>
          </p:cNvPr>
          <p:cNvPicPr preferRelativeResize="0"/>
          <p:nvPr/>
        </p:nvPicPr>
        <p:blipFill rotWithShape="1">
          <a:blip r:embed="rId4">
            <a:alphaModFix/>
          </a:blip>
          <a:srcRect/>
          <a:stretch/>
        </p:blipFill>
        <p:spPr>
          <a:xfrm>
            <a:off x="3012604" y="1876191"/>
            <a:ext cx="1550634" cy="1310638"/>
          </a:xfrm>
          <a:prstGeom prst="rect">
            <a:avLst/>
          </a:prstGeom>
          <a:noFill/>
          <a:ln>
            <a:noFill/>
          </a:ln>
        </p:spPr>
      </p:pic>
      <p:pic>
        <p:nvPicPr>
          <p:cNvPr id="1026" name="Picture 2" descr="National History Day Resources | National Archives">
            <a:extLst>
              <a:ext uri="{FF2B5EF4-FFF2-40B4-BE49-F238E27FC236}">
                <a16:creationId xmlns:a16="http://schemas.microsoft.com/office/drawing/2014/main" id="{4A112870-F303-8364-8547-8E2571B57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388" y="1285691"/>
            <a:ext cx="2919812" cy="2919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Barlow Condensed SemiBold"/>
                <a:ea typeface="Barlow Condensed SemiBold"/>
                <a:cs typeface="Barlow Condensed SemiBold"/>
                <a:sym typeface="Barlow Condensed SemiBold"/>
              </a:rPr>
              <a:t>A Judge’s Role</a:t>
            </a:r>
            <a:endParaRPr b="0">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b="0">
              <a:latin typeface="Barlow Condensed SemiBold"/>
              <a:ea typeface="Barlow Condensed SemiBold"/>
              <a:cs typeface="Barlow Condensed SemiBold"/>
              <a:sym typeface="Barlow Condensed SemiBold"/>
            </a:endParaRPr>
          </a:p>
        </p:txBody>
      </p:sp>
      <p:sp>
        <p:nvSpPr>
          <p:cNvPr id="97" name="Google Shape;97;p17"/>
          <p:cNvSpPr txBox="1">
            <a:spLocks noGrp="1"/>
          </p:cNvSpPr>
          <p:nvPr>
            <p:ph type="body" idx="1"/>
          </p:nvPr>
        </p:nvSpPr>
        <p:spPr>
          <a:xfrm>
            <a:off x="311550" y="1152475"/>
            <a:ext cx="5891100" cy="3825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b="1" dirty="0"/>
              <a:t>Goal</a:t>
            </a:r>
            <a:endParaRPr sz="1900" b="1" dirty="0"/>
          </a:p>
          <a:p>
            <a:pPr marL="457200" lvl="0" indent="-349250" algn="l" rtl="0">
              <a:spcBef>
                <a:spcPts val="0"/>
              </a:spcBef>
              <a:spcAft>
                <a:spcPts val="0"/>
              </a:spcAft>
              <a:buClr>
                <a:schemeClr val="dk2"/>
              </a:buClr>
              <a:buSzPts val="1900"/>
              <a:buChar char="●"/>
            </a:pPr>
            <a:r>
              <a:rPr lang="en" sz="1900" dirty="0"/>
              <a:t>Encourage students to keep learning by providing constructive feedback on Evaluation Sheets! </a:t>
            </a:r>
            <a:endParaRPr sz="1900" dirty="0"/>
          </a:p>
          <a:p>
            <a:pPr marL="0" lvl="0" indent="0" algn="l" rtl="0">
              <a:spcBef>
                <a:spcPts val="0"/>
              </a:spcBef>
              <a:spcAft>
                <a:spcPts val="0"/>
              </a:spcAft>
              <a:buClr>
                <a:schemeClr val="dk1"/>
              </a:buClr>
              <a:buSzPts val="1100"/>
              <a:buFont typeface="Arial"/>
              <a:buNone/>
            </a:pPr>
            <a:endParaRPr sz="1900" dirty="0"/>
          </a:p>
          <a:p>
            <a:pPr marL="0" lvl="0" indent="0" algn="l" rtl="0">
              <a:spcBef>
                <a:spcPts val="0"/>
              </a:spcBef>
              <a:spcAft>
                <a:spcPts val="0"/>
              </a:spcAft>
              <a:buClr>
                <a:schemeClr val="dk1"/>
              </a:buClr>
              <a:buSzPts val="1100"/>
              <a:buFont typeface="Arial"/>
              <a:buNone/>
            </a:pPr>
            <a:r>
              <a:rPr lang="en" sz="1900" b="1" dirty="0"/>
              <a:t>Accomplish this by</a:t>
            </a:r>
            <a:endParaRPr sz="1900" b="1" dirty="0"/>
          </a:p>
          <a:p>
            <a:pPr marL="457200" lvl="0" indent="-349250" algn="l" rtl="0">
              <a:spcBef>
                <a:spcPts val="0"/>
              </a:spcBef>
              <a:spcAft>
                <a:spcPts val="0"/>
              </a:spcAft>
              <a:buClr>
                <a:schemeClr val="dk2"/>
              </a:buClr>
              <a:buSzPts val="1900"/>
              <a:buChar char="●"/>
            </a:pPr>
            <a:r>
              <a:rPr lang="en" sz="1900" dirty="0"/>
              <a:t>Be aware of bias! </a:t>
            </a:r>
            <a:endParaRPr sz="1900" dirty="0"/>
          </a:p>
          <a:p>
            <a:pPr marL="457200" lvl="0" indent="-349250" algn="l" rtl="0">
              <a:spcBef>
                <a:spcPts val="0"/>
              </a:spcBef>
              <a:spcAft>
                <a:spcPts val="0"/>
              </a:spcAft>
              <a:buClr>
                <a:schemeClr val="dk2"/>
              </a:buClr>
              <a:buSzPts val="1900"/>
              <a:buChar char="●"/>
            </a:pPr>
            <a:r>
              <a:rPr lang="en" sz="1900" dirty="0"/>
              <a:t>Provide constructive comments! </a:t>
            </a:r>
            <a:endParaRPr sz="1900" dirty="0"/>
          </a:p>
          <a:p>
            <a:pPr marL="457200" lvl="0" indent="-349250" algn="l" rtl="0">
              <a:spcBef>
                <a:spcPts val="0"/>
              </a:spcBef>
              <a:spcAft>
                <a:spcPts val="0"/>
              </a:spcAft>
              <a:buClr>
                <a:schemeClr val="dk2"/>
              </a:buClr>
              <a:buSzPts val="1900"/>
              <a:buChar char="●"/>
            </a:pPr>
            <a:r>
              <a:rPr lang="en" sz="1900" dirty="0"/>
              <a:t>Work as a team to achieve consensus on both:</a:t>
            </a:r>
            <a:endParaRPr sz="1900" dirty="0"/>
          </a:p>
          <a:p>
            <a:pPr lvl="1" indent="-349250">
              <a:spcBef>
                <a:spcPts val="0"/>
              </a:spcBef>
              <a:buSzPts val="1900"/>
              <a:buChar char="●"/>
            </a:pPr>
            <a:r>
              <a:rPr lang="en" sz="1500" dirty="0"/>
              <a:t>Rank Sheets</a:t>
            </a:r>
            <a:endParaRPr sz="1500" dirty="0"/>
          </a:p>
          <a:p>
            <a:pPr lvl="1" indent="-349250">
              <a:spcBef>
                <a:spcPts val="0"/>
              </a:spcBef>
              <a:buSzPts val="1900"/>
              <a:buChar char="●"/>
            </a:pPr>
            <a:r>
              <a:rPr lang="en" sz="1500" dirty="0"/>
              <a:t>Evaluation Sheets</a:t>
            </a:r>
            <a:endParaRPr sz="1500" dirty="0"/>
          </a:p>
          <a:p>
            <a:pPr marL="0" lvl="0" indent="0" algn="l" rtl="0">
              <a:spcBef>
                <a:spcPts val="0"/>
              </a:spcBef>
              <a:spcAft>
                <a:spcPts val="0"/>
              </a:spcAft>
              <a:buClr>
                <a:schemeClr val="dk1"/>
              </a:buClr>
              <a:buSzPts val="1100"/>
              <a:buFont typeface="Arial"/>
              <a:buNone/>
            </a:pPr>
            <a:endParaRPr sz="2000" dirty="0">
              <a:solidFill>
                <a:srgbClr val="1D262D"/>
              </a:solidFill>
            </a:endParaRPr>
          </a:p>
          <a:p>
            <a:pPr marL="0" lvl="0" indent="0" algn="l" rtl="0">
              <a:spcBef>
                <a:spcPts val="0"/>
              </a:spcBef>
              <a:spcAft>
                <a:spcPts val="0"/>
              </a:spcAft>
              <a:buClr>
                <a:schemeClr val="dk1"/>
              </a:buClr>
              <a:buSzPts val="1100"/>
              <a:buFont typeface="Arial"/>
              <a:buNone/>
            </a:pPr>
            <a:endParaRPr sz="2000" dirty="0">
              <a:solidFill>
                <a:srgbClr val="1D262D"/>
              </a:solidFill>
            </a:endParaRPr>
          </a:p>
          <a:p>
            <a:pPr marL="0" lvl="0" indent="0" algn="l" rtl="0">
              <a:spcBef>
                <a:spcPts val="0"/>
              </a:spcBef>
              <a:spcAft>
                <a:spcPts val="1600"/>
              </a:spcAft>
              <a:buNone/>
            </a:pPr>
            <a:endParaRPr dirty="0"/>
          </a:p>
        </p:txBody>
      </p:sp>
      <p:pic>
        <p:nvPicPr>
          <p:cNvPr id="98" name="Google Shape;98;p17"/>
          <p:cNvPicPr preferRelativeResize="0"/>
          <p:nvPr/>
        </p:nvPicPr>
        <p:blipFill>
          <a:blip r:embed="rId3">
            <a:alphaModFix/>
          </a:blip>
          <a:stretch>
            <a:fillRect/>
          </a:stretch>
        </p:blipFill>
        <p:spPr>
          <a:xfrm>
            <a:off x="6107550" y="2016400"/>
            <a:ext cx="2904874" cy="19393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body" idx="2"/>
          </p:nvPr>
        </p:nvSpPr>
        <p:spPr>
          <a:xfrm>
            <a:off x="363350" y="1271675"/>
            <a:ext cx="4312500" cy="3678900"/>
          </a:xfrm>
          <a:prstGeom prst="rect">
            <a:avLst/>
          </a:prstGeom>
        </p:spPr>
        <p:txBody>
          <a:bodyPr spcFirstLastPara="1" wrap="square" lIns="91425" tIns="91425" rIns="91425" bIns="91425" anchor="ctr" anchorCtr="0">
            <a:noAutofit/>
          </a:bodyPr>
          <a:lstStyle/>
          <a:p>
            <a:pPr marL="0" lvl="0" indent="0" algn="l" rtl="0">
              <a:spcBef>
                <a:spcPts val="1600"/>
              </a:spcBef>
              <a:spcAft>
                <a:spcPts val="1600"/>
              </a:spcAft>
              <a:buNone/>
            </a:pPr>
            <a:r>
              <a:rPr lang="en" sz="2200" dirty="0"/>
              <a:t>Visit </a:t>
            </a:r>
            <a:r>
              <a:rPr lang="en" sz="2200" u="sng" dirty="0">
                <a:solidFill>
                  <a:schemeClr val="hlink"/>
                </a:solidFill>
                <a:hlinkClick r:id="rId3"/>
              </a:rPr>
              <a:t>nhd.org/how-enter-contest</a:t>
            </a:r>
            <a:r>
              <a:rPr lang="en" sz="2200" dirty="0"/>
              <a:t> for a complete set of the rules!</a:t>
            </a:r>
            <a:endParaRPr sz="2200" dirty="0"/>
          </a:p>
        </p:txBody>
      </p:sp>
      <p:pic>
        <p:nvPicPr>
          <p:cNvPr id="104" name="Google Shape;104;p18"/>
          <p:cNvPicPr preferRelativeResize="0"/>
          <p:nvPr/>
        </p:nvPicPr>
        <p:blipFill>
          <a:blip r:embed="rId4">
            <a:alphaModFix/>
          </a:blip>
          <a:stretch>
            <a:fillRect/>
          </a:stretch>
        </p:blipFill>
        <p:spPr>
          <a:xfrm>
            <a:off x="5697143" y="1347825"/>
            <a:ext cx="2871807" cy="3526600"/>
          </a:xfrm>
          <a:prstGeom prst="rect">
            <a:avLst/>
          </a:prstGeom>
          <a:noFill/>
          <a:ln>
            <a:noFill/>
          </a:ln>
        </p:spPr>
      </p:pic>
      <p:sp>
        <p:nvSpPr>
          <p:cNvPr id="105" name="Google Shape;105;p18"/>
          <p:cNvSpPr txBox="1">
            <a:spLocks noGrp="1"/>
          </p:cNvSpPr>
          <p:nvPr>
            <p:ph type="title"/>
          </p:nvPr>
        </p:nvSpPr>
        <p:spPr>
          <a:xfrm>
            <a:off x="145175" y="92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dirty="0">
                <a:solidFill>
                  <a:schemeClr val="lt1"/>
                </a:solidFill>
                <a:latin typeface="Barlow Condensed SemiBold"/>
                <a:ea typeface="Barlow Condensed SemiBold"/>
                <a:cs typeface="Barlow Condensed SemiBold"/>
                <a:sym typeface="Barlow Condensed SemiBold"/>
              </a:rPr>
              <a:t>Contest Rules</a:t>
            </a:r>
            <a:endParaRPr sz="3000" dirty="0">
              <a:solidFill>
                <a:schemeClr val="lt1"/>
              </a:solidFill>
              <a:latin typeface="Barlow Condensed SemiBold"/>
              <a:ea typeface="Barlow Condensed SemiBold"/>
              <a:cs typeface="Barlow Condensed SemiBold"/>
              <a:sym typeface="Barlow Condensed SemiBold"/>
            </a:endParaRPr>
          </a:p>
          <a:p>
            <a:pPr marL="0" lvl="0" indent="0" algn="l" rtl="0">
              <a:spcBef>
                <a:spcPts val="0"/>
              </a:spcBef>
              <a:spcAft>
                <a:spcPts val="0"/>
              </a:spcAft>
              <a:buNone/>
            </a:pPr>
            <a:endParaRPr b="1" dirty="0">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19"/>
          <p:cNvPicPr preferRelativeResize="0"/>
          <p:nvPr/>
        </p:nvPicPr>
        <p:blipFill>
          <a:blip r:embed="rId3">
            <a:alphaModFix/>
          </a:blip>
          <a:stretch>
            <a:fillRect/>
          </a:stretch>
        </p:blipFill>
        <p:spPr>
          <a:xfrm>
            <a:off x="2413326" y="1533125"/>
            <a:ext cx="4062176" cy="2511750"/>
          </a:xfrm>
          <a:prstGeom prst="rect">
            <a:avLst/>
          </a:prstGeom>
          <a:noFill/>
          <a:ln>
            <a:noFill/>
          </a:ln>
        </p:spPr>
      </p:pic>
      <p:sp>
        <p:nvSpPr>
          <p:cNvPr id="111" name="Google Shape;111;p19"/>
          <p:cNvSpPr txBox="1"/>
          <p:nvPr/>
        </p:nvSpPr>
        <p:spPr>
          <a:xfrm>
            <a:off x="5578200" y="1302625"/>
            <a:ext cx="3262500" cy="3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Barlow"/>
                <a:ea typeface="Barlow"/>
                <a:cs typeface="Barlow"/>
                <a:sym typeface="Barlow"/>
              </a:rPr>
              <a:t>Clarity of Presentation  (20%)</a:t>
            </a:r>
            <a:endParaRPr sz="1800" b="1">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Audio/Visual (Documentary)</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Written Material/Visual (Exhibit, Website)</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Written Material (Paper)</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Performance (Performance)</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Technical (All)</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Student Voice (All)</a:t>
            </a:r>
            <a:endParaRPr sz="1800">
              <a:solidFill>
                <a:schemeClr val="dk2"/>
              </a:solidFill>
              <a:latin typeface="Barlow"/>
              <a:ea typeface="Barlow"/>
              <a:cs typeface="Barlow"/>
              <a:sym typeface="Barlow"/>
            </a:endParaRPr>
          </a:p>
        </p:txBody>
      </p:sp>
      <p:sp>
        <p:nvSpPr>
          <p:cNvPr id="112" name="Google Shape;112;p19"/>
          <p:cNvSpPr txBox="1"/>
          <p:nvPr/>
        </p:nvSpPr>
        <p:spPr>
          <a:xfrm>
            <a:off x="363825" y="1302625"/>
            <a:ext cx="3025500" cy="32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latin typeface="Barlow"/>
                <a:ea typeface="Barlow"/>
                <a:cs typeface="Barlow"/>
                <a:sym typeface="Barlow"/>
              </a:rPr>
              <a:t>Historical Quality (80%)</a:t>
            </a:r>
            <a:endParaRPr sz="1800" b="1">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Historical Argument</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Theme</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Wide Research</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Primary Sources</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Historical Context</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Multiple Perspectives</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Historical Accuracy</a:t>
            </a:r>
            <a:endParaRPr sz="1800">
              <a:solidFill>
                <a:schemeClr val="dk2"/>
              </a:solidFill>
              <a:latin typeface="Barlow"/>
              <a:ea typeface="Barlow"/>
              <a:cs typeface="Barlow"/>
              <a:sym typeface="Barlow"/>
            </a:endParaRPr>
          </a:p>
          <a:p>
            <a:pPr marL="457200" lvl="0" indent="-342900" algn="l" rtl="0">
              <a:spcBef>
                <a:spcPts val="0"/>
              </a:spcBef>
              <a:spcAft>
                <a:spcPts val="0"/>
              </a:spcAft>
              <a:buClr>
                <a:schemeClr val="dk2"/>
              </a:buClr>
              <a:buSzPts val="1800"/>
              <a:buFont typeface="Barlow"/>
              <a:buChar char="➢"/>
            </a:pPr>
            <a:r>
              <a:rPr lang="en" sz="1800">
                <a:solidFill>
                  <a:schemeClr val="dk2"/>
                </a:solidFill>
                <a:latin typeface="Barlow"/>
                <a:ea typeface="Barlow"/>
                <a:cs typeface="Barlow"/>
                <a:sym typeface="Barlow"/>
              </a:rPr>
              <a:t>Significance in History</a:t>
            </a:r>
            <a:endParaRPr sz="1800">
              <a:solidFill>
                <a:schemeClr val="dk2"/>
              </a:solidFill>
              <a:latin typeface="Barlow"/>
              <a:ea typeface="Barlow"/>
              <a:cs typeface="Barlow"/>
              <a:sym typeface="Barlow"/>
            </a:endParaRPr>
          </a:p>
          <a:p>
            <a:pPr marL="0" lvl="0" indent="0" algn="l" rtl="0">
              <a:spcBef>
                <a:spcPts val="0"/>
              </a:spcBef>
              <a:spcAft>
                <a:spcPts val="0"/>
              </a:spcAft>
              <a:buNone/>
            </a:pPr>
            <a:endParaRPr sz="1800" b="1">
              <a:solidFill>
                <a:srgbClr val="1D262D"/>
              </a:solidFill>
              <a:latin typeface="Barlow"/>
              <a:ea typeface="Barlow"/>
              <a:cs typeface="Barlow"/>
              <a:sym typeface="Barlow"/>
            </a:endParaRPr>
          </a:p>
          <a:p>
            <a:pPr marL="0" lvl="0" indent="0" algn="l" rtl="0">
              <a:spcBef>
                <a:spcPts val="0"/>
              </a:spcBef>
              <a:spcAft>
                <a:spcPts val="0"/>
              </a:spcAft>
              <a:buNone/>
            </a:pPr>
            <a:endParaRPr sz="1800" b="1">
              <a:solidFill>
                <a:srgbClr val="1D262D"/>
              </a:solidFill>
              <a:latin typeface="Barlow"/>
              <a:ea typeface="Barlow"/>
              <a:cs typeface="Barlow"/>
              <a:sym typeface="Barlow"/>
            </a:endParaRPr>
          </a:p>
        </p:txBody>
      </p:sp>
      <p:sp>
        <p:nvSpPr>
          <p:cNvPr id="113" name="Google Shape;113;p19"/>
          <p:cNvSpPr txBox="1"/>
          <p:nvPr/>
        </p:nvSpPr>
        <p:spPr>
          <a:xfrm>
            <a:off x="1806663" y="249400"/>
            <a:ext cx="5275500" cy="81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2"/>
                </a:solidFill>
                <a:latin typeface="Barlow Condensed SemiBold"/>
                <a:ea typeface="Barlow Condensed SemiBold"/>
                <a:cs typeface="Barlow Condensed SemiBold"/>
                <a:sym typeface="Barlow Condensed SemiBold"/>
              </a:rPr>
              <a:t>Evaluation Criteria</a:t>
            </a:r>
            <a:endParaRPr sz="3000">
              <a:solidFill>
                <a:schemeClr val="dk2"/>
              </a:solidFill>
              <a:latin typeface="Barlow Condensed SemiBold"/>
              <a:ea typeface="Barlow Condensed SemiBold"/>
              <a:cs typeface="Barlow Condensed SemiBold"/>
              <a:sym typeface="Barlow Condensed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p:nvPr/>
        </p:nvSpPr>
        <p:spPr>
          <a:xfrm>
            <a:off x="1974300" y="116325"/>
            <a:ext cx="5195400" cy="5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1D262D"/>
                </a:solidFill>
                <a:latin typeface="Barlow Condensed SemiBold"/>
                <a:ea typeface="Barlow Condensed SemiBold"/>
                <a:cs typeface="Barlow Condensed SemiBold"/>
                <a:sym typeface="Barlow Condensed SemiBold"/>
              </a:rPr>
              <a:t>Infraction vs. Disqualification</a:t>
            </a:r>
            <a:endParaRPr sz="3000">
              <a:solidFill>
                <a:srgbClr val="1D262D"/>
              </a:solidFill>
              <a:latin typeface="Barlow Condensed SemiBold"/>
              <a:ea typeface="Barlow Condensed SemiBold"/>
              <a:cs typeface="Barlow Condensed SemiBold"/>
              <a:sym typeface="Barlow Condensed SemiBold"/>
            </a:endParaRPr>
          </a:p>
        </p:txBody>
      </p:sp>
      <p:graphicFrame>
        <p:nvGraphicFramePr>
          <p:cNvPr id="119" name="Google Shape;119;p20"/>
          <p:cNvGraphicFramePr/>
          <p:nvPr/>
        </p:nvGraphicFramePr>
        <p:xfrm>
          <a:off x="402875" y="778215"/>
          <a:ext cx="8338250" cy="4023045"/>
        </p:xfrm>
        <a:graphic>
          <a:graphicData uri="http://schemas.openxmlformats.org/drawingml/2006/table">
            <a:tbl>
              <a:tblPr>
                <a:noFill/>
                <a:tableStyleId>{7C685C1F-4399-4A01-A3A5-5E36B73DF33F}</a:tableStyleId>
              </a:tblPr>
              <a:tblGrid>
                <a:gridCol w="934550">
                  <a:extLst>
                    <a:ext uri="{9D8B030D-6E8A-4147-A177-3AD203B41FA5}">
                      <a16:colId xmlns:a16="http://schemas.microsoft.com/office/drawing/2014/main" val="20000"/>
                    </a:ext>
                  </a:extLst>
                </a:gridCol>
                <a:gridCol w="2187900">
                  <a:extLst>
                    <a:ext uri="{9D8B030D-6E8A-4147-A177-3AD203B41FA5}">
                      <a16:colId xmlns:a16="http://schemas.microsoft.com/office/drawing/2014/main" val="20001"/>
                    </a:ext>
                  </a:extLst>
                </a:gridCol>
                <a:gridCol w="2410925">
                  <a:extLst>
                    <a:ext uri="{9D8B030D-6E8A-4147-A177-3AD203B41FA5}">
                      <a16:colId xmlns:a16="http://schemas.microsoft.com/office/drawing/2014/main" val="20002"/>
                    </a:ext>
                  </a:extLst>
                </a:gridCol>
                <a:gridCol w="2804875">
                  <a:extLst>
                    <a:ext uri="{9D8B030D-6E8A-4147-A177-3AD203B41FA5}">
                      <a16:colId xmlns:a16="http://schemas.microsoft.com/office/drawing/2014/main" val="20003"/>
                    </a:ext>
                  </a:extLst>
                </a:gridCol>
              </a:tblGrid>
              <a:tr h="456975">
                <a:tc>
                  <a:txBody>
                    <a:bodyPr/>
                    <a:lstStyle/>
                    <a:p>
                      <a:pPr marL="0" lvl="0" indent="0" algn="ctr" rtl="0">
                        <a:spcBef>
                          <a:spcPts val="0"/>
                        </a:spcBef>
                        <a:spcAft>
                          <a:spcPts val="0"/>
                        </a:spcAft>
                        <a:buNone/>
                      </a:pP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Minor Infraction</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Major Infraction</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Disqualification</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extLst>
                  <a:ext uri="{0D108BD9-81ED-4DB2-BD59-A6C34878D82A}">
                    <a16:rowId xmlns:a16="http://schemas.microsoft.com/office/drawing/2014/main" val="10000"/>
                  </a:ext>
                </a:extLst>
              </a:tr>
              <a:tr h="1068400">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Definition</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A violation that does not provide a competitive advantage</a:t>
                      </a:r>
                      <a:endParaRPr sz="1100">
                        <a:latin typeface="Barlow"/>
                        <a:ea typeface="Barlow"/>
                        <a:cs typeface="Barlow"/>
                        <a:sym typeface="Barlow"/>
                      </a:endParaRPr>
                    </a:p>
                    <a:p>
                      <a:pPr marL="0" lvl="0" indent="0" algn="l" rtl="0">
                        <a:spcBef>
                          <a:spcPts val="0"/>
                        </a:spcBef>
                        <a:spcAft>
                          <a:spcPts val="0"/>
                        </a:spcAft>
                        <a:buNone/>
                      </a:pP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Exceeding any of the equalizers(time, size, words), thus creating a competitive advantage by being able to provide more information</a:t>
                      </a:r>
                      <a:endParaRPr sz="1100">
                        <a:latin typeface="Barlow"/>
                        <a:ea typeface="Barlow"/>
                        <a:cs typeface="Barlow"/>
                        <a:sym typeface="Barlow"/>
                      </a:endParaRPr>
                    </a:p>
                    <a:p>
                      <a:pPr marL="0" lvl="0" indent="0" algn="l" rtl="0">
                        <a:spcBef>
                          <a:spcPts val="0"/>
                        </a:spcBef>
                        <a:spcAft>
                          <a:spcPts val="0"/>
                        </a:spcAft>
                        <a:buNone/>
                      </a:pP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The ONLY grounds for this are: </a:t>
                      </a:r>
                      <a:endParaRPr sz="1100">
                        <a:latin typeface="Barlow"/>
                        <a:ea typeface="Barlow"/>
                        <a:cs typeface="Barlow"/>
                        <a:sym typeface="Barlow"/>
                      </a:endParaRPr>
                    </a:p>
                    <a:p>
                      <a:pPr marL="457200" lvl="0" indent="-298450" algn="l" rtl="0">
                        <a:spcBef>
                          <a:spcPts val="0"/>
                        </a:spcBef>
                        <a:spcAft>
                          <a:spcPts val="0"/>
                        </a:spcAft>
                        <a:buSzPts val="1100"/>
                        <a:buFont typeface="Barlow"/>
                        <a:buChar char="●"/>
                      </a:pPr>
                      <a:r>
                        <a:rPr lang="en" sz="1100">
                          <a:latin typeface="Barlow"/>
                          <a:ea typeface="Barlow"/>
                          <a:cs typeface="Barlow"/>
                          <a:sym typeface="Barlow"/>
                        </a:rPr>
                        <a:t>entering a project in multiple contests or categories within a contest year;</a:t>
                      </a:r>
                      <a:endParaRPr sz="1100">
                        <a:latin typeface="Barlow"/>
                        <a:ea typeface="Barlow"/>
                        <a:cs typeface="Barlow"/>
                        <a:sym typeface="Barlow"/>
                      </a:endParaRPr>
                    </a:p>
                    <a:p>
                      <a:pPr marL="457200" lvl="0" indent="-298450" algn="l" rtl="0">
                        <a:spcBef>
                          <a:spcPts val="0"/>
                        </a:spcBef>
                        <a:spcAft>
                          <a:spcPts val="0"/>
                        </a:spcAft>
                        <a:buSzPts val="1100"/>
                        <a:buFont typeface="Barlow"/>
                        <a:buChar char="●"/>
                      </a:pPr>
                      <a:r>
                        <a:rPr lang="en" sz="1100">
                          <a:latin typeface="Barlow"/>
                          <a:ea typeface="Barlow"/>
                          <a:cs typeface="Barlow"/>
                          <a:sym typeface="Barlow"/>
                        </a:rPr>
                        <a:t>reusing an entry (group or indiv.)  or research from a previous year; </a:t>
                      </a:r>
                      <a:endParaRPr sz="1100">
                        <a:latin typeface="Barlow"/>
                        <a:ea typeface="Barlow"/>
                        <a:cs typeface="Barlow"/>
                        <a:sym typeface="Barlow"/>
                      </a:endParaRPr>
                    </a:p>
                    <a:p>
                      <a:pPr marL="457200" lvl="0" indent="-298450" algn="l" rtl="0">
                        <a:spcBef>
                          <a:spcPts val="0"/>
                        </a:spcBef>
                        <a:spcAft>
                          <a:spcPts val="0"/>
                        </a:spcAft>
                        <a:buSzPts val="1100"/>
                        <a:buFont typeface="Barlow"/>
                        <a:buChar char="●"/>
                      </a:pPr>
                      <a:r>
                        <a:rPr lang="en" sz="1100">
                          <a:latin typeface="Barlow"/>
                          <a:ea typeface="Barlow"/>
                          <a:cs typeface="Barlow"/>
                          <a:sym typeface="Barlow"/>
                        </a:rPr>
                        <a:t>plagiarism;</a:t>
                      </a:r>
                      <a:endParaRPr sz="1100">
                        <a:latin typeface="Barlow"/>
                        <a:ea typeface="Barlow"/>
                        <a:cs typeface="Barlow"/>
                        <a:sym typeface="Barlow"/>
                      </a:endParaRPr>
                    </a:p>
                    <a:p>
                      <a:pPr marL="457200" lvl="0" indent="-298450" algn="l" rtl="0">
                        <a:spcBef>
                          <a:spcPts val="0"/>
                        </a:spcBef>
                        <a:spcAft>
                          <a:spcPts val="0"/>
                        </a:spcAft>
                        <a:buSzPts val="1100"/>
                        <a:buFont typeface="Barlow"/>
                        <a:buChar char="●"/>
                      </a:pPr>
                      <a:r>
                        <a:rPr lang="en" sz="1100">
                          <a:latin typeface="Barlow"/>
                          <a:ea typeface="Barlow"/>
                          <a:cs typeface="Barlow"/>
                          <a:sym typeface="Barlow"/>
                        </a:rPr>
                        <a:t>tampering with another entry. </a:t>
                      </a: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781650">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Example</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r>
                        <a:rPr lang="en" sz="1100">
                          <a:latin typeface="Barlow"/>
                          <a:ea typeface="Barlow"/>
                          <a:cs typeface="Barlow"/>
                          <a:sym typeface="Barlow"/>
                        </a:rPr>
                        <a:t>School name on process paper, exceeding word count by 10 words, etc.  </a:t>
                      </a: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r>
                        <a:rPr lang="en" sz="1100">
                          <a:latin typeface="Barlow"/>
                          <a:ea typeface="Barlow"/>
                          <a:cs typeface="Barlow"/>
                          <a:sym typeface="Barlow"/>
                        </a:rPr>
                        <a:t>Exceeding words by 10+, size by 1 inch+, time by more than 5-10 seconds.</a:t>
                      </a:r>
                      <a:endParaRPr sz="1100">
                        <a:latin typeface="Barlow"/>
                        <a:ea typeface="Barlow"/>
                        <a:cs typeface="Barlow"/>
                        <a:sym typeface="Barlow"/>
                      </a:endParaRPr>
                    </a:p>
                    <a:p>
                      <a:pPr marL="0" lvl="0" indent="0" algn="l" rtl="0">
                        <a:spcBef>
                          <a:spcPts val="0"/>
                        </a:spcBef>
                        <a:spcAft>
                          <a:spcPts val="0"/>
                        </a:spcAft>
                        <a:buNone/>
                      </a:pP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tc>
                  <a:txBody>
                    <a:bodyPr/>
                    <a:lstStyle/>
                    <a:p>
                      <a:pPr marL="0" lvl="0" indent="0" algn="l" rtl="0">
                        <a:spcBef>
                          <a:spcPts val="0"/>
                        </a:spcBef>
                        <a:spcAft>
                          <a:spcPts val="0"/>
                        </a:spcAft>
                        <a:buNone/>
                      </a:pP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9FC5E8"/>
                    </a:solidFill>
                  </a:tcPr>
                </a:tc>
                <a:extLst>
                  <a:ext uri="{0D108BD9-81ED-4DB2-BD59-A6C34878D82A}">
                    <a16:rowId xmlns:a16="http://schemas.microsoft.com/office/drawing/2014/main" val="10002"/>
                  </a:ext>
                </a:extLst>
              </a:tr>
              <a:tr h="1048450">
                <a:tc>
                  <a:txBody>
                    <a:bodyPr/>
                    <a:lstStyle/>
                    <a:p>
                      <a:pPr marL="0" lvl="0" indent="0" algn="ctr" rtl="0">
                        <a:spcBef>
                          <a:spcPts val="0"/>
                        </a:spcBef>
                        <a:spcAft>
                          <a:spcPts val="0"/>
                        </a:spcAft>
                        <a:buNone/>
                      </a:pPr>
                      <a:r>
                        <a:rPr lang="en" sz="1300">
                          <a:latin typeface="Barlow Condensed SemiBold"/>
                          <a:ea typeface="Barlow Condensed SemiBold"/>
                          <a:cs typeface="Barlow Condensed SemiBold"/>
                          <a:sym typeface="Barlow Condensed SemiBold"/>
                        </a:rPr>
                        <a:t>Procedure</a:t>
                      </a:r>
                      <a:endParaRPr sz="1300">
                        <a:latin typeface="Barlow Condensed SemiBold"/>
                        <a:ea typeface="Barlow Condensed SemiBold"/>
                        <a:cs typeface="Barlow Condensed SemiBold"/>
                        <a:sym typeface="Barlow Condensed SemiBold"/>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Note these in your comments. These  violations should not prevent an entry from advancing. Consider them only to break a tie between two entries that are otherwise equal.</a:t>
                      </a: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Note these in your comments.  These entries should NOT advance.  If they truly are the best, please consult with NHD staff.</a:t>
                      </a: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tc>
                  <a:txBody>
                    <a:bodyPr/>
                    <a:lstStyle/>
                    <a:p>
                      <a:pPr marL="0" lvl="0" indent="0" algn="l" rtl="0">
                        <a:spcBef>
                          <a:spcPts val="0"/>
                        </a:spcBef>
                        <a:spcAft>
                          <a:spcPts val="0"/>
                        </a:spcAft>
                        <a:buNone/>
                      </a:pPr>
                      <a:r>
                        <a:rPr lang="en" sz="1100">
                          <a:latin typeface="Barlow"/>
                          <a:ea typeface="Barlow"/>
                          <a:cs typeface="Barlow"/>
                          <a:sym typeface="Barlow"/>
                        </a:rPr>
                        <a:t>Please do not act on your own. Bring this concern immediately to NHD staff, who will decide if the entry should be removed from competition.</a:t>
                      </a:r>
                      <a:endParaRPr sz="1100">
                        <a:latin typeface="Barlow"/>
                        <a:ea typeface="Barlow"/>
                        <a:cs typeface="Barlow"/>
                        <a:sym typeface="Barlow"/>
                      </a:endParaRPr>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TotalTime>
  <Words>5254</Words>
  <Application>Microsoft Office PowerPoint</Application>
  <PresentationFormat>On-screen Show (16:9)</PresentationFormat>
  <Paragraphs>419</Paragraphs>
  <Slides>28</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Barlow Condensed SemiBold</vt:lpstr>
      <vt:lpstr>Calibri</vt:lpstr>
      <vt:lpstr>Raleway</vt:lpstr>
      <vt:lpstr>Montserrat</vt:lpstr>
      <vt:lpstr>Barlow Condensed</vt:lpstr>
      <vt:lpstr>Barlow</vt:lpstr>
      <vt:lpstr>Simple Light</vt:lpstr>
      <vt:lpstr>Welcome Judges! </vt:lpstr>
      <vt:lpstr>PowerPoint Presentation</vt:lpstr>
      <vt:lpstr>Webinar Agenda</vt:lpstr>
      <vt:lpstr>The Contest Theme, Rules &amp; Criteria!</vt:lpstr>
      <vt:lpstr>PowerPoint Presentation</vt:lpstr>
      <vt:lpstr>A Judge’s Role </vt:lpstr>
      <vt:lpstr>Contest Rules </vt:lpstr>
      <vt:lpstr>PowerPoint Presentation</vt:lpstr>
      <vt:lpstr>PowerPoint Presentation</vt:lpstr>
      <vt:lpstr>Evaluation Forms!</vt:lpstr>
      <vt:lpstr>NEW Evaluations: Key Criteria </vt:lpstr>
      <vt:lpstr>NEW Evaluations: Column Headers </vt:lpstr>
      <vt:lpstr>Picking the Right Descriptor </vt:lpstr>
      <vt:lpstr>Historical Argument (Thesis or Claim)</vt:lpstr>
      <vt:lpstr>Annual Theme</vt:lpstr>
      <vt:lpstr>Wide Research </vt:lpstr>
      <vt:lpstr>Primary Sources</vt:lpstr>
      <vt:lpstr>Historical Context</vt:lpstr>
      <vt:lpstr>Multiple Perspectives </vt:lpstr>
      <vt:lpstr>Historical Accuracy</vt:lpstr>
      <vt:lpstr>Significance in History</vt:lpstr>
      <vt:lpstr>Student Voice</vt:lpstr>
      <vt:lpstr>How might a student’s voice be lost?</vt:lpstr>
      <vt:lpstr>The Judging Process</vt:lpstr>
      <vt:lpstr>Writing Comments</vt:lpstr>
      <vt:lpstr>Evaluation Tools </vt:lpstr>
      <vt:lpstr>Evaluation vs. Ranking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Judges!</dc:title>
  <dc:creator>Edginton, Jennifer</dc:creator>
  <cp:lastModifiedBy>Edginton, Jennifer</cp:lastModifiedBy>
  <cp:revision>11</cp:revision>
  <dcterms:modified xsi:type="dcterms:W3CDTF">2024-03-07T14:54:08Z</dcterms:modified>
</cp:coreProperties>
</file>